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0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668" r:id="rId2"/>
    <p:sldMasterId id="2147483674" r:id="rId3"/>
    <p:sldMasterId id="2147483677" r:id="rId4"/>
    <p:sldMasterId id="2147483683" r:id="rId5"/>
    <p:sldMasterId id="2147483689" r:id="rId6"/>
    <p:sldMasterId id="2147483695" r:id="rId7"/>
    <p:sldMasterId id="2147483699" r:id="rId8"/>
    <p:sldMasterId id="2147483705" r:id="rId9"/>
    <p:sldMasterId id="2147483709" r:id="rId10"/>
  </p:sldMasterIdLst>
  <p:notesMasterIdLst>
    <p:notesMasterId r:id="rId39"/>
  </p:notesMasterIdLst>
  <p:handoutMasterIdLst>
    <p:handoutMasterId r:id="rId40"/>
  </p:handoutMasterIdLst>
  <p:sldIdLst>
    <p:sldId id="559" r:id="rId11"/>
    <p:sldId id="542" r:id="rId12"/>
    <p:sldId id="540" r:id="rId13"/>
    <p:sldId id="544" r:id="rId14"/>
    <p:sldId id="597" r:id="rId15"/>
    <p:sldId id="600" r:id="rId16"/>
    <p:sldId id="554" r:id="rId17"/>
    <p:sldId id="546" r:id="rId18"/>
    <p:sldId id="598" r:id="rId19"/>
    <p:sldId id="599" r:id="rId20"/>
    <p:sldId id="592" r:id="rId21"/>
    <p:sldId id="585" r:id="rId22"/>
    <p:sldId id="601" r:id="rId23"/>
    <p:sldId id="603" r:id="rId24"/>
    <p:sldId id="570" r:id="rId25"/>
    <p:sldId id="576" r:id="rId26"/>
    <p:sldId id="602" r:id="rId27"/>
    <p:sldId id="595" r:id="rId28"/>
    <p:sldId id="569" r:id="rId29"/>
    <p:sldId id="581" r:id="rId30"/>
    <p:sldId id="605" r:id="rId31"/>
    <p:sldId id="606" r:id="rId32"/>
    <p:sldId id="551" r:id="rId33"/>
    <p:sldId id="594" r:id="rId34"/>
    <p:sldId id="587" r:id="rId35"/>
    <p:sldId id="596" r:id="rId36"/>
    <p:sldId id="541" r:id="rId37"/>
    <p:sldId id="604" r:id="rId38"/>
  </p:sldIdLst>
  <p:sldSz cx="9906000" cy="6858000" type="A4"/>
  <p:notesSz cx="6797675" cy="9926638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710" kern="1200">
        <a:solidFill>
          <a:schemeClr val="tx1"/>
        </a:solidFill>
        <a:latin typeface="Arial" charset="0"/>
        <a:ea typeface="+mn-ea"/>
        <a:cs typeface="+mn-cs"/>
      </a:defRPr>
    </a:lvl1pPr>
    <a:lvl2pPr marL="488613" algn="l" rtl="0" fontAlgn="base">
      <a:spcBef>
        <a:spcPct val="0"/>
      </a:spcBef>
      <a:spcAft>
        <a:spcPct val="0"/>
      </a:spcAft>
      <a:defRPr sz="1710" kern="1200">
        <a:solidFill>
          <a:schemeClr val="tx1"/>
        </a:solidFill>
        <a:latin typeface="Arial" charset="0"/>
        <a:ea typeface="+mn-ea"/>
        <a:cs typeface="+mn-cs"/>
      </a:defRPr>
    </a:lvl2pPr>
    <a:lvl3pPr marL="977226" algn="l" rtl="0" fontAlgn="base">
      <a:spcBef>
        <a:spcPct val="0"/>
      </a:spcBef>
      <a:spcAft>
        <a:spcPct val="0"/>
      </a:spcAft>
      <a:defRPr sz="1710" kern="1200">
        <a:solidFill>
          <a:schemeClr val="tx1"/>
        </a:solidFill>
        <a:latin typeface="Arial" charset="0"/>
        <a:ea typeface="+mn-ea"/>
        <a:cs typeface="+mn-cs"/>
      </a:defRPr>
    </a:lvl3pPr>
    <a:lvl4pPr marL="1465838" algn="l" rtl="0" fontAlgn="base">
      <a:spcBef>
        <a:spcPct val="0"/>
      </a:spcBef>
      <a:spcAft>
        <a:spcPct val="0"/>
      </a:spcAft>
      <a:defRPr sz="1710" kern="1200">
        <a:solidFill>
          <a:schemeClr val="tx1"/>
        </a:solidFill>
        <a:latin typeface="Arial" charset="0"/>
        <a:ea typeface="+mn-ea"/>
        <a:cs typeface="+mn-cs"/>
      </a:defRPr>
    </a:lvl4pPr>
    <a:lvl5pPr marL="1954452" algn="l" rtl="0" fontAlgn="base">
      <a:spcBef>
        <a:spcPct val="0"/>
      </a:spcBef>
      <a:spcAft>
        <a:spcPct val="0"/>
      </a:spcAft>
      <a:defRPr sz="1710" kern="1200">
        <a:solidFill>
          <a:schemeClr val="tx1"/>
        </a:solidFill>
        <a:latin typeface="Arial" charset="0"/>
        <a:ea typeface="+mn-ea"/>
        <a:cs typeface="+mn-cs"/>
      </a:defRPr>
    </a:lvl5pPr>
    <a:lvl6pPr marL="2443065" algn="l" defTabSz="977226" rtl="0" eaLnBrk="1" latinLnBrk="0" hangingPunct="1">
      <a:defRPr sz="1710" kern="1200">
        <a:solidFill>
          <a:schemeClr val="tx1"/>
        </a:solidFill>
        <a:latin typeface="Arial" charset="0"/>
        <a:ea typeface="+mn-ea"/>
        <a:cs typeface="+mn-cs"/>
      </a:defRPr>
    </a:lvl6pPr>
    <a:lvl7pPr marL="2931677" algn="l" defTabSz="977226" rtl="0" eaLnBrk="1" latinLnBrk="0" hangingPunct="1">
      <a:defRPr sz="1710" kern="1200">
        <a:solidFill>
          <a:schemeClr val="tx1"/>
        </a:solidFill>
        <a:latin typeface="Arial" charset="0"/>
        <a:ea typeface="+mn-ea"/>
        <a:cs typeface="+mn-cs"/>
      </a:defRPr>
    </a:lvl7pPr>
    <a:lvl8pPr marL="3420291" algn="l" defTabSz="977226" rtl="0" eaLnBrk="1" latinLnBrk="0" hangingPunct="1">
      <a:defRPr sz="1710" kern="1200">
        <a:solidFill>
          <a:schemeClr val="tx1"/>
        </a:solidFill>
        <a:latin typeface="Arial" charset="0"/>
        <a:ea typeface="+mn-ea"/>
        <a:cs typeface="+mn-cs"/>
      </a:defRPr>
    </a:lvl8pPr>
    <a:lvl9pPr marL="3908904" algn="l" defTabSz="977226" rtl="0" eaLnBrk="1" latinLnBrk="0" hangingPunct="1">
      <a:defRPr sz="171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5" pos="58" userDrawn="1">
          <p15:clr>
            <a:srgbClr val="A4A3A4"/>
          </p15:clr>
        </p15:guide>
        <p15:guide id="6" orient="horz" pos="431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751" userDrawn="1">
          <p15:clr>
            <a:srgbClr val="A4A3A4"/>
          </p15:clr>
        </p15:guide>
        <p15:guide id="2" pos="2277" userDrawn="1">
          <p15:clr>
            <a:srgbClr val="A4A3A4"/>
          </p15:clr>
        </p15:guide>
        <p15:guide id="3" orient="horz" pos="2757" userDrawn="1">
          <p15:clr>
            <a:srgbClr val="A4A3A4"/>
          </p15:clr>
        </p15:guide>
        <p15:guide id="4" pos="2296" userDrawn="1">
          <p15:clr>
            <a:srgbClr val="A4A3A4"/>
          </p15:clr>
        </p15:guide>
        <p15:guide id="5" orient="horz" pos="2922" userDrawn="1">
          <p15:clr>
            <a:srgbClr val="A4A3A4"/>
          </p15:clr>
        </p15:guide>
        <p15:guide id="6" orient="horz" pos="2928" userDrawn="1">
          <p15:clr>
            <a:srgbClr val="A4A3A4"/>
          </p15:clr>
        </p15:guide>
        <p15:guide id="7" pos="2191" userDrawn="1">
          <p15:clr>
            <a:srgbClr val="A4A3A4"/>
          </p15:clr>
        </p15:guide>
        <p15:guide id="8" pos="2209" userDrawn="1">
          <p15:clr>
            <a:srgbClr val="A4A3A4"/>
          </p15:clr>
        </p15:guide>
        <p15:guide id="9" orient="horz" pos="2938">
          <p15:clr>
            <a:srgbClr val="A4A3A4"/>
          </p15:clr>
        </p15:guide>
        <p15:guide id="10" orient="horz" pos="2944">
          <p15:clr>
            <a:srgbClr val="A4A3A4"/>
          </p15:clr>
        </p15:guide>
        <p15:guide id="11" orient="horz" pos="3120">
          <p15:clr>
            <a:srgbClr val="A4A3A4"/>
          </p15:clr>
        </p15:guide>
        <p15:guide id="12" orient="horz" pos="3127">
          <p15:clr>
            <a:srgbClr val="A4A3A4"/>
          </p15:clr>
        </p15:guide>
        <p15:guide id="13" pos="2208">
          <p15:clr>
            <a:srgbClr val="A4A3A4"/>
          </p15:clr>
        </p15:guide>
        <p15:guide id="14" pos="2226">
          <p15:clr>
            <a:srgbClr val="A4A3A4"/>
          </p15:clr>
        </p15:guide>
        <p15:guide id="15" pos="2125">
          <p15:clr>
            <a:srgbClr val="A4A3A4"/>
          </p15:clr>
        </p15:guide>
        <p15:guide id="16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FCC99"/>
    <a:srgbClr val="B6DF89"/>
    <a:srgbClr val="D4DEE8"/>
    <a:srgbClr val="D4ECBA"/>
    <a:srgbClr val="3477BA"/>
    <a:srgbClr val="FF9999"/>
    <a:srgbClr val="BCDAFA"/>
    <a:srgbClr val="E1EBF7"/>
    <a:srgbClr val="FFE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80" autoAdjust="0"/>
    <p:restoredTop sz="96010" autoAdjust="0"/>
  </p:normalViewPr>
  <p:slideViewPr>
    <p:cSldViewPr snapToGrid="0" snapToObjects="1">
      <p:cViewPr>
        <p:scale>
          <a:sx n="93" d="100"/>
          <a:sy n="93" d="100"/>
        </p:scale>
        <p:origin x="-126" y="792"/>
      </p:cViewPr>
      <p:guideLst>
        <p:guide orient="horz" pos="4320"/>
        <p:guide orient="horz"/>
        <p:guide orient="horz" pos="4319"/>
        <p:guide/>
        <p:guide pos="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32340"/>
    </p:cViewPr>
  </p:sorterViewPr>
  <p:notesViewPr>
    <p:cSldViewPr snapToGrid="0" snapToObjects="1">
      <p:cViewPr varScale="1">
        <p:scale>
          <a:sx n="74" d="100"/>
          <a:sy n="74" d="100"/>
        </p:scale>
        <p:origin x="3336" y="72"/>
      </p:cViewPr>
      <p:guideLst>
        <p:guide orient="horz" pos="2751"/>
        <p:guide orient="horz" pos="2757"/>
        <p:guide orient="horz" pos="2922"/>
        <p:guide orient="horz" pos="2928"/>
        <p:guide orient="horz" pos="2938"/>
        <p:guide orient="horz" pos="2944"/>
        <p:guide orient="horz" pos="3120"/>
        <p:guide orient="horz" pos="3127"/>
        <p:guide pos="2277"/>
        <p:guide pos="2296"/>
        <p:guide pos="2191"/>
        <p:guide pos="2209"/>
        <p:guide pos="2208"/>
        <p:guide pos="2226"/>
        <p:guide pos="212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40528226063828"/>
          <c:y val="3.8192784682056391E-2"/>
          <c:w val="0.64270397148845348"/>
          <c:h val="0.515105505123193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зав-я, ст.вос-ль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определяет тему недели</c:v>
                </c:pt>
                <c:pt idx="1">
                  <c:v>рац-но разм. материал</c:v>
                </c:pt>
                <c:pt idx="2">
                  <c:v>оснащает центры активности</c:v>
                </c:pt>
                <c:pt idx="3">
                  <c:v>знакомит с центрами</c:v>
                </c:pt>
                <c:pt idx="4">
                  <c:v>самостоят-я деят-ть</c:v>
                </c:pt>
                <c:pt idx="5">
                  <c:v>сопров-е пед.процесса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5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воспитатель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определяет тему недели</c:v>
                </c:pt>
                <c:pt idx="1">
                  <c:v>рац-но разм. материал</c:v>
                </c:pt>
                <c:pt idx="2">
                  <c:v>оснащает центры активности</c:v>
                </c:pt>
                <c:pt idx="3">
                  <c:v>знакомит с центрами</c:v>
                </c:pt>
                <c:pt idx="4">
                  <c:v>самостоят-я деят-ть</c:v>
                </c:pt>
                <c:pt idx="5">
                  <c:v>сопров-е пед.процесса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20</c:v>
                </c:pt>
                <c:pt idx="1">
                  <c:v>45</c:v>
                </c:pt>
                <c:pt idx="2">
                  <c:v>120</c:v>
                </c:pt>
                <c:pt idx="3">
                  <c:v>60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помощник воспитателя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определяет тему недели</c:v>
                </c:pt>
                <c:pt idx="1">
                  <c:v>рац-но разм. материал</c:v>
                </c:pt>
                <c:pt idx="2">
                  <c:v>оснащает центры активности</c:v>
                </c:pt>
                <c:pt idx="3">
                  <c:v>знакомит с центрами</c:v>
                </c:pt>
                <c:pt idx="4">
                  <c:v>самостоят-я деят-ть</c:v>
                </c:pt>
                <c:pt idx="5">
                  <c:v>сопров-е пед.процесса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1">
                  <c:v>45</c:v>
                </c:pt>
                <c:pt idx="2">
                  <c:v>120</c:v>
                </c:pt>
                <c:pt idx="3">
                  <c:v>60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дети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определяет тему недели</c:v>
                </c:pt>
                <c:pt idx="1">
                  <c:v>рац-но разм. материал</c:v>
                </c:pt>
                <c:pt idx="2">
                  <c:v>оснащает центры активности</c:v>
                </c:pt>
                <c:pt idx="3">
                  <c:v>знакомит с центрами</c:v>
                </c:pt>
                <c:pt idx="4">
                  <c:v>самостоят-я деят-ть</c:v>
                </c:pt>
                <c:pt idx="5">
                  <c:v>сопров-е пед.процесса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4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6198400"/>
        <c:axId val="136208384"/>
      </c:barChart>
      <c:catAx>
        <c:axId val="136198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6208384"/>
        <c:crosses val="autoZero"/>
        <c:auto val="1"/>
        <c:lblAlgn val="ctr"/>
        <c:lblOffset val="100"/>
        <c:noMultiLvlLbl val="0"/>
      </c:catAx>
      <c:valAx>
        <c:axId val="136208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198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2569357432212065"/>
          <c:y val="0.83766887451440109"/>
          <c:w val="0.67430642567787935"/>
          <c:h val="0.1607090532457397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45716045617661E-2"/>
          <c:y val="0.13317578391924728"/>
          <c:w val="0.53103199233816745"/>
          <c:h val="0.476110731484832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spPr>
            <a:solidFill>
              <a:srgbClr val="3477BA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определяет тему недели</c:v>
                </c:pt>
                <c:pt idx="1">
                  <c:v>рационально разм. материал</c:v>
                </c:pt>
                <c:pt idx="2">
                  <c:v>оснащает центры активности</c:v>
                </c:pt>
                <c:pt idx="3">
                  <c:v>знакомит с центрами</c:v>
                </c:pt>
                <c:pt idx="4">
                  <c:v>самостоят-я деят-ть</c:v>
                </c:pt>
                <c:pt idx="5">
                  <c:v>сопро-е пед. процесса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4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C3-43AD-86AF-251CE5F871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помощник воспитателя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определяет тему недели</c:v>
                </c:pt>
                <c:pt idx="1">
                  <c:v>рационально разм. материал</c:v>
                </c:pt>
                <c:pt idx="2">
                  <c:v>оснащает центры активности</c:v>
                </c:pt>
                <c:pt idx="3">
                  <c:v>знакомит с центрами</c:v>
                </c:pt>
                <c:pt idx="4">
                  <c:v>самостоят-я деят-ть</c:v>
                </c:pt>
                <c:pt idx="5">
                  <c:v>сопро-е пед. процесса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1">
                  <c:v>20</c:v>
                </c:pt>
                <c:pt idx="2">
                  <c:v>65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C3-43AD-86AF-251CE5F871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воспитатель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определяет тему недели</c:v>
                </c:pt>
                <c:pt idx="1">
                  <c:v>рационально разм. материал</c:v>
                </c:pt>
                <c:pt idx="2">
                  <c:v>оснащает центры активности</c:v>
                </c:pt>
                <c:pt idx="3">
                  <c:v>знакомит с центрами</c:v>
                </c:pt>
                <c:pt idx="4">
                  <c:v>самостоят-я деят-ть</c:v>
                </c:pt>
                <c:pt idx="5">
                  <c:v>сопро-е пед. процесса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65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C3-43AD-86AF-251CE5F8717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зав-я, ст. вос-ль</c:v>
                </c:pt>
              </c:strCache>
            </c:strRef>
          </c:tx>
          <c:spPr>
            <a:solidFill>
              <a:srgbClr val="D4ECBA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определяет тему недели</c:v>
                </c:pt>
                <c:pt idx="1">
                  <c:v>рационально разм. материал</c:v>
                </c:pt>
                <c:pt idx="2">
                  <c:v>оснащает центры активности</c:v>
                </c:pt>
                <c:pt idx="3">
                  <c:v>знакомит с центрами</c:v>
                </c:pt>
                <c:pt idx="4">
                  <c:v>самостоят-я деят-ть</c:v>
                </c:pt>
                <c:pt idx="5">
                  <c:v>сопро-е пед. процесса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C3-43AD-86AF-251CE5F8717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зав-я, ст.вос-ль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определяет тему недели</c:v>
                </c:pt>
                <c:pt idx="1">
                  <c:v>рационально разм. материал</c:v>
                </c:pt>
                <c:pt idx="2">
                  <c:v>оснащает центры активности</c:v>
                </c:pt>
                <c:pt idx="3">
                  <c:v>знакомит с центрами</c:v>
                </c:pt>
                <c:pt idx="4">
                  <c:v>самостоят-я деят-ть</c:v>
                </c:pt>
                <c:pt idx="5">
                  <c:v>сопро-е пед. процесса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0</c:v>
                </c:pt>
                <c:pt idx="5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C3-43AD-86AF-251CE5F8717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определяет тему недели</c:v>
                </c:pt>
                <c:pt idx="1">
                  <c:v>рационально разм. материал</c:v>
                </c:pt>
                <c:pt idx="2">
                  <c:v>оснащает центры активности</c:v>
                </c:pt>
                <c:pt idx="3">
                  <c:v>знакомит с центрами</c:v>
                </c:pt>
                <c:pt idx="4">
                  <c:v>самостоят-я деят-ть</c:v>
                </c:pt>
                <c:pt idx="5">
                  <c:v>сопро-е пед. процесса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8C3-43AD-86AF-251CE5F87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6520832"/>
        <c:axId val="136522368"/>
      </c:barChart>
      <c:catAx>
        <c:axId val="13652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522368"/>
        <c:crosses val="autoZero"/>
        <c:auto val="1"/>
        <c:lblAlgn val="ctr"/>
        <c:lblOffset val="100"/>
        <c:noMultiLvlLbl val="0"/>
      </c:catAx>
      <c:valAx>
        <c:axId val="13652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52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5381595330202437"/>
          <c:y val="0.89485422891951505"/>
          <c:w val="0.64618404669797569"/>
          <c:h val="0.104791122588268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0.33283</cdr:x>
      <cdr:y>0.30771</cdr:y>
    </cdr:from>
    <cdr:to>
      <cdr:x>1</cdr:x>
      <cdr:y>0.30771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060962" y="1572076"/>
          <a:ext cx="212673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4475" y="620713"/>
            <a:ext cx="6310313" cy="43703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0472" y="5333980"/>
            <a:ext cx="5792746" cy="131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66383" y="9546304"/>
            <a:ext cx="53926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605589" y="110742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6868" rtl="0" eaLnBrk="0" fontAlgn="base" hangingPunct="0">
      <a:spcBef>
        <a:spcPct val="0"/>
      </a:spcBef>
      <a:spcAft>
        <a:spcPct val="0"/>
      </a:spcAft>
      <a:buClr>
        <a:schemeClr val="tx2"/>
      </a:buClr>
      <a:defRPr sz="1710" kern="1200">
        <a:solidFill>
          <a:schemeClr val="tx1"/>
        </a:solidFill>
        <a:latin typeface="Arial" charset="0"/>
        <a:ea typeface="+mn-ea"/>
        <a:cs typeface="+mn-cs"/>
      </a:defRPr>
    </a:lvl1pPr>
    <a:lvl2pPr marL="125546" indent="-123850" algn="l" defTabSz="956868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710" kern="1200">
        <a:solidFill>
          <a:schemeClr val="tx1"/>
        </a:solidFill>
        <a:latin typeface="Arial" charset="0"/>
        <a:ea typeface="+mn-ea"/>
        <a:cs typeface="+mn-cs"/>
      </a:defRPr>
    </a:lvl2pPr>
    <a:lvl3pPr marL="320653" indent="-193409" algn="l" defTabSz="956868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710" kern="1200">
        <a:solidFill>
          <a:schemeClr val="tx1"/>
        </a:solidFill>
        <a:latin typeface="Arial" charset="0"/>
        <a:ea typeface="+mn-ea"/>
        <a:cs typeface="+mn-cs"/>
      </a:defRPr>
    </a:lvl3pPr>
    <a:lvl4pPr marL="456379" indent="-134030" algn="l" defTabSz="956868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710" kern="1200">
        <a:solidFill>
          <a:schemeClr val="tx1"/>
        </a:solidFill>
        <a:latin typeface="Arial" charset="0"/>
        <a:ea typeface="+mn-ea"/>
        <a:cs typeface="+mn-cs"/>
      </a:defRPr>
    </a:lvl4pPr>
    <a:lvl5pPr marL="580228" indent="-122153" algn="l" defTabSz="956868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710" kern="1200">
        <a:solidFill>
          <a:schemeClr val="tx1"/>
        </a:solidFill>
        <a:latin typeface="Arial" charset="0"/>
        <a:ea typeface="+mn-ea"/>
        <a:cs typeface="+mn-cs"/>
      </a:defRPr>
    </a:lvl5pPr>
    <a:lvl6pPr marL="2443065" algn="l" defTabSz="977226" rtl="0" eaLnBrk="1" latinLnBrk="0" hangingPunct="1">
      <a:defRPr sz="1282" kern="1200">
        <a:solidFill>
          <a:schemeClr val="tx1"/>
        </a:solidFill>
        <a:latin typeface="+mn-lt"/>
        <a:ea typeface="+mn-ea"/>
        <a:cs typeface="+mn-cs"/>
      </a:defRPr>
    </a:lvl6pPr>
    <a:lvl7pPr marL="2931677" algn="l" defTabSz="977226" rtl="0" eaLnBrk="1" latinLnBrk="0" hangingPunct="1">
      <a:defRPr sz="1282" kern="1200">
        <a:solidFill>
          <a:schemeClr val="tx1"/>
        </a:solidFill>
        <a:latin typeface="+mn-lt"/>
        <a:ea typeface="+mn-ea"/>
        <a:cs typeface="+mn-cs"/>
      </a:defRPr>
    </a:lvl7pPr>
    <a:lvl8pPr marL="3420291" algn="l" defTabSz="977226" rtl="0" eaLnBrk="1" latinLnBrk="0" hangingPunct="1">
      <a:defRPr sz="1282" kern="1200">
        <a:solidFill>
          <a:schemeClr val="tx1"/>
        </a:solidFill>
        <a:latin typeface="+mn-lt"/>
        <a:ea typeface="+mn-ea"/>
        <a:cs typeface="+mn-cs"/>
      </a:defRPr>
    </a:lvl8pPr>
    <a:lvl9pPr marL="3908904" algn="l" defTabSz="977226" rtl="0" eaLnBrk="1" latinLnBrk="0" hangingPunct="1">
      <a:defRPr sz="128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0472" y="5333981"/>
            <a:ext cx="5792746" cy="2631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996BB-E4B9-4A15-AB36-A03931A36381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752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0472" y="5333981"/>
            <a:ext cx="5792746" cy="2631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187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44475" y="620713"/>
            <a:ext cx="6310313" cy="4370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0472" y="5333980"/>
            <a:ext cx="5792746" cy="2631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996BB-E4B9-4A15-AB36-A03931A3638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126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0472" y="5333981"/>
            <a:ext cx="5792746" cy="2631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996BB-E4B9-4A15-AB36-A03931A36381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752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6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6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6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6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9870414"/>
              </p:ext>
            </p:extLst>
          </p:nvPr>
        </p:nvGraphicFramePr>
        <p:xfrm>
          <a:off x="1756" y="1622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93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6" y="1622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918278" y="349867"/>
            <a:ext cx="936154" cy="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47" b="1" dirty="0" smtClean="0"/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9332171" y="37255"/>
            <a:ext cx="326398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754" dirty="0" smtClean="0"/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918279" y="508602"/>
            <a:ext cx="3026470" cy="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47" dirty="0" smtClean="0"/>
              <a:t>Last Modified 12.30.2014 4:54 PM Russia TZ 2 Standard Time</a:t>
            </a:r>
            <a:endParaRPr lang="ru-RU" sz="847" dirty="0" smtClean="0"/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918279" y="668957"/>
            <a:ext cx="2662588" cy="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47" dirty="0" smtClean="0"/>
              <a:t>Printed 12.5.2014 2:43 AM Russia TZ 2 Standard Time</a:t>
            </a:r>
            <a:endParaRPr lang="ru-RU" sz="847" dirty="0" smtClean="0"/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221611" y="5048401"/>
            <a:ext cx="5455758" cy="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318" dirty="0" smtClean="0"/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221611" y="5304665"/>
            <a:ext cx="5455758" cy="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318" dirty="0" smtClean="0"/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90249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11" dirty="0"/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66" y="6574546"/>
            <a:ext cx="1809226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21613" y="3195335"/>
            <a:ext cx="5455757" cy="463771"/>
          </a:xfrm>
          <a:prstGeom prst="rect">
            <a:avLst/>
          </a:prstGeom>
        </p:spPr>
        <p:txBody>
          <a:bodyPr/>
          <a:lstStyle>
            <a:lvl1pPr>
              <a:defRPr sz="3014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21613" y="3945699"/>
            <a:ext cx="5455757" cy="202803"/>
          </a:xfrm>
        </p:spPr>
        <p:txBody>
          <a:bodyPr>
            <a:spAutoFit/>
          </a:bodyPr>
          <a:lstStyle>
            <a:lvl1pPr>
              <a:defRPr sz="1318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64" y="4617894"/>
            <a:ext cx="6338436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" y="194370"/>
            <a:ext cx="988845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470" y="276121"/>
            <a:ext cx="1662247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970644"/>
              </p:ext>
            </p:extLst>
          </p:nvPr>
        </p:nvGraphicFramePr>
        <p:xfrm>
          <a:off x="1757" y="1623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253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7" y="1623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918278" y="349867"/>
            <a:ext cx="936154" cy="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47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9332171" y="37255"/>
            <a:ext cx="326398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754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918279" y="508603"/>
            <a:ext cx="3026470" cy="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47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847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918280" y="668958"/>
            <a:ext cx="2662588" cy="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47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847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221612" y="5048402"/>
            <a:ext cx="5455758" cy="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318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221612" y="5304665"/>
            <a:ext cx="5455758" cy="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318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2" y="2"/>
            <a:ext cx="990249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111" tIns="43056" rIns="86111" bIns="43056" anchor="ctr"/>
          <a:lstStyle/>
          <a:p>
            <a:endParaRPr lang="ru-RU" sz="1611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66" y="6574547"/>
            <a:ext cx="1809226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21613" y="3195335"/>
            <a:ext cx="5455757" cy="463771"/>
          </a:xfrm>
          <a:prstGeom prst="rect">
            <a:avLst/>
          </a:prstGeom>
        </p:spPr>
        <p:txBody>
          <a:bodyPr/>
          <a:lstStyle>
            <a:lvl1pPr>
              <a:defRPr sz="3014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21613" y="3945699"/>
            <a:ext cx="5455757" cy="202803"/>
          </a:xfrm>
        </p:spPr>
        <p:txBody>
          <a:bodyPr>
            <a:spAutoFit/>
          </a:bodyPr>
          <a:lstStyle>
            <a:lvl1pPr>
              <a:defRPr sz="1318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64" y="4617894"/>
            <a:ext cx="6338436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" y="194371"/>
            <a:ext cx="988845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613" y="2119330"/>
            <a:ext cx="1359992" cy="90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394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7" y="348595"/>
            <a:ext cx="7385392" cy="27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8" y="6448428"/>
            <a:ext cx="67931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072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6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115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9411607" y="6826800"/>
            <a:ext cx="190800" cy="133200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 defTabSz="805574">
              <a:defRPr/>
            </a:pPr>
            <a:r>
              <a:rPr lang="en-US" sz="754" dirty="0" smtClean="0">
                <a:solidFill>
                  <a:srgbClr val="414142"/>
                </a:solidFill>
              </a:rPr>
              <a:t>‹#›</a:t>
            </a:r>
          </a:p>
          <a:p>
            <a:pPr algn="r" defTabSz="805574">
              <a:defRPr/>
            </a:pPr>
            <a:endParaRPr lang="en-US" sz="754" dirty="0">
              <a:solidFill>
                <a:srgbClr val="414142"/>
              </a:solidFill>
            </a:endParaRPr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7" y="348595"/>
            <a:ext cx="7385392" cy="27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8" y="6448428"/>
            <a:ext cx="67931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072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13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8" y="6448428"/>
            <a:ext cx="67931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072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1232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8" y="6448428"/>
            <a:ext cx="67931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072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1224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3268820"/>
              </p:ext>
            </p:extLst>
          </p:nvPr>
        </p:nvGraphicFramePr>
        <p:xfrm>
          <a:off x="1757" y="1623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25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7" y="1623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918278" y="349867"/>
            <a:ext cx="936154" cy="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47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9332171" y="37255"/>
            <a:ext cx="326398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754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918279" y="508603"/>
            <a:ext cx="3026470" cy="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47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847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918280" y="668958"/>
            <a:ext cx="2662588" cy="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47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847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221612" y="5048402"/>
            <a:ext cx="5455758" cy="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318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221612" y="5304665"/>
            <a:ext cx="5455758" cy="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318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2" y="2"/>
            <a:ext cx="990249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111" tIns="43056" rIns="86111" bIns="43056" anchor="ctr"/>
          <a:lstStyle/>
          <a:p>
            <a:endParaRPr lang="ru-RU" sz="1611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66" y="6574547"/>
            <a:ext cx="1809226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21613" y="3195335"/>
            <a:ext cx="5455757" cy="463771"/>
          </a:xfrm>
          <a:prstGeom prst="rect">
            <a:avLst/>
          </a:prstGeom>
        </p:spPr>
        <p:txBody>
          <a:bodyPr/>
          <a:lstStyle>
            <a:lvl1pPr>
              <a:defRPr sz="3014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21613" y="3945699"/>
            <a:ext cx="5455757" cy="202803"/>
          </a:xfrm>
        </p:spPr>
        <p:txBody>
          <a:bodyPr>
            <a:spAutoFit/>
          </a:bodyPr>
          <a:lstStyle>
            <a:lvl1pPr>
              <a:defRPr sz="1318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64" y="4617894"/>
            <a:ext cx="6338436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" y="194371"/>
            <a:ext cx="988845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613" y="2119330"/>
            <a:ext cx="1359992" cy="90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4557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7" y="348595"/>
            <a:ext cx="7385392" cy="27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8" y="6448428"/>
            <a:ext cx="67931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072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59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115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9411607" y="6826800"/>
            <a:ext cx="190800" cy="133200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 defTabSz="805574">
              <a:defRPr/>
            </a:pPr>
            <a:r>
              <a:rPr lang="en-US" sz="754" dirty="0" smtClean="0">
                <a:solidFill>
                  <a:srgbClr val="414142"/>
                </a:solidFill>
              </a:rPr>
              <a:t>‹#›</a:t>
            </a:r>
          </a:p>
          <a:p>
            <a:pPr algn="r" defTabSz="805574">
              <a:defRPr/>
            </a:pPr>
            <a:endParaRPr lang="en-US" sz="754" dirty="0">
              <a:solidFill>
                <a:srgbClr val="414142"/>
              </a:solidFill>
            </a:endParaRPr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7" y="348595"/>
            <a:ext cx="7385392" cy="27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8" y="6448428"/>
            <a:ext cx="67931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072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64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8" y="6448428"/>
            <a:ext cx="67931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072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029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7731092"/>
              </p:ext>
            </p:extLst>
          </p:nvPr>
        </p:nvGraphicFramePr>
        <p:xfrm>
          <a:off x="1756" y="1622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93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6" y="1622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918278" y="349867"/>
            <a:ext cx="936154" cy="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47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9332171" y="37255"/>
            <a:ext cx="326398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754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918279" y="508602"/>
            <a:ext cx="3026470" cy="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47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847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918279" y="668957"/>
            <a:ext cx="2662588" cy="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47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847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221611" y="5048401"/>
            <a:ext cx="5455758" cy="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318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221611" y="5304665"/>
            <a:ext cx="5455758" cy="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318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90249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11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66" y="6574546"/>
            <a:ext cx="1809226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21613" y="3195335"/>
            <a:ext cx="5455757" cy="463771"/>
          </a:xfrm>
          <a:prstGeom prst="rect">
            <a:avLst/>
          </a:prstGeom>
        </p:spPr>
        <p:txBody>
          <a:bodyPr/>
          <a:lstStyle>
            <a:lvl1pPr>
              <a:defRPr sz="3014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21613" y="3945699"/>
            <a:ext cx="5455757" cy="202803"/>
          </a:xfrm>
        </p:spPr>
        <p:txBody>
          <a:bodyPr>
            <a:spAutoFit/>
          </a:bodyPr>
          <a:lstStyle>
            <a:lvl1pPr>
              <a:defRPr sz="1318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64" y="4617894"/>
            <a:ext cx="6338436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" y="194370"/>
            <a:ext cx="988845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470" y="276121"/>
            <a:ext cx="1662247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1877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9446237" y="6566446"/>
            <a:ext cx="23075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941" smtClean="0"/>
              <a:pPr lvl="0"/>
              <a:t>‹#›</a:t>
            </a:fld>
            <a:endParaRPr lang="en-US" sz="941" dirty="0"/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7" y="348594"/>
            <a:ext cx="7385392" cy="27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381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9446237" y="6566446"/>
            <a:ext cx="23075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941" smtClean="0">
                <a:solidFill>
                  <a:srgbClr val="000000"/>
                </a:solidFill>
              </a:rPr>
              <a:pPr/>
              <a:t>‹#›</a:t>
            </a:fld>
            <a:endParaRPr lang="en-US" sz="941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7" y="348594"/>
            <a:ext cx="7385392" cy="27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0354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9081477"/>
              </p:ext>
            </p:extLst>
          </p:nvPr>
        </p:nvGraphicFramePr>
        <p:xfrm>
          <a:off x="1756" y="1622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82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6" y="1622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918278" y="349867"/>
            <a:ext cx="936154" cy="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47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9332171" y="37255"/>
            <a:ext cx="326398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754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918279" y="508602"/>
            <a:ext cx="3026470" cy="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47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847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918279" y="668957"/>
            <a:ext cx="2662588" cy="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47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847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221611" y="5048401"/>
            <a:ext cx="5455758" cy="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318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221611" y="5304665"/>
            <a:ext cx="5455758" cy="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318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90249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11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66" y="6574546"/>
            <a:ext cx="1809226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21613" y="3195335"/>
            <a:ext cx="5455757" cy="463771"/>
          </a:xfrm>
          <a:prstGeom prst="rect">
            <a:avLst/>
          </a:prstGeom>
        </p:spPr>
        <p:txBody>
          <a:bodyPr/>
          <a:lstStyle>
            <a:lvl1pPr>
              <a:defRPr sz="3014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21613" y="3945699"/>
            <a:ext cx="5455757" cy="202803"/>
          </a:xfrm>
        </p:spPr>
        <p:txBody>
          <a:bodyPr>
            <a:spAutoFit/>
          </a:bodyPr>
          <a:lstStyle>
            <a:lvl1pPr>
              <a:defRPr sz="1318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64" y="4617894"/>
            <a:ext cx="6338436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" y="194370"/>
            <a:ext cx="988845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470" y="276121"/>
            <a:ext cx="1662247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3547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9446237" y="6566446"/>
            <a:ext cx="23075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941" smtClean="0">
                <a:solidFill>
                  <a:srgbClr val="000000"/>
                </a:solidFill>
              </a:rPr>
              <a:pPr/>
              <a:t>‹#›</a:t>
            </a:fld>
            <a:endParaRPr lang="en-US" sz="941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7" y="348594"/>
            <a:ext cx="7385392" cy="27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1866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9446237" y="6566446"/>
            <a:ext cx="23075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941" smtClean="0">
                <a:solidFill>
                  <a:srgbClr val="000000"/>
                </a:solidFill>
              </a:rPr>
              <a:pPr/>
              <a:t>‹#›</a:t>
            </a:fld>
            <a:endParaRPr lang="en-US" sz="94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8140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5725724"/>
              </p:ext>
            </p:extLst>
          </p:nvPr>
        </p:nvGraphicFramePr>
        <p:xfrm>
          <a:off x="1756" y="1622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30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6" y="1622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918278" y="349867"/>
            <a:ext cx="936154" cy="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47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9332171" y="37255"/>
            <a:ext cx="326398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754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918279" y="508602"/>
            <a:ext cx="3026470" cy="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47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847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918279" y="668957"/>
            <a:ext cx="2662588" cy="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47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847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221611" y="5048401"/>
            <a:ext cx="5455758" cy="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318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221611" y="5304665"/>
            <a:ext cx="5455758" cy="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318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90249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11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66" y="6574546"/>
            <a:ext cx="1809226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21613" y="3195335"/>
            <a:ext cx="5455757" cy="463771"/>
          </a:xfrm>
          <a:prstGeom prst="rect">
            <a:avLst/>
          </a:prstGeom>
        </p:spPr>
        <p:txBody>
          <a:bodyPr/>
          <a:lstStyle>
            <a:lvl1pPr>
              <a:defRPr sz="3014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21613" y="3945699"/>
            <a:ext cx="5455757" cy="202803"/>
          </a:xfrm>
        </p:spPr>
        <p:txBody>
          <a:bodyPr>
            <a:spAutoFit/>
          </a:bodyPr>
          <a:lstStyle>
            <a:lvl1pPr>
              <a:defRPr sz="1318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64" y="4617894"/>
            <a:ext cx="6338436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" y="194370"/>
            <a:ext cx="988845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470" y="276121"/>
            <a:ext cx="1662247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6856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9446237" y="6566446"/>
            <a:ext cx="23075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941" smtClean="0">
                <a:solidFill>
                  <a:srgbClr val="000000"/>
                </a:solidFill>
              </a:rPr>
              <a:pPr/>
              <a:t>‹#›</a:t>
            </a:fld>
            <a:endParaRPr lang="en-US" sz="941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7" y="348594"/>
            <a:ext cx="7385392" cy="27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67144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9446237" y="6566446"/>
            <a:ext cx="23075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941" smtClean="0">
                <a:solidFill>
                  <a:srgbClr val="000000"/>
                </a:solidFill>
              </a:rPr>
              <a:pPr/>
              <a:t>‹#›</a:t>
            </a:fld>
            <a:endParaRPr lang="en-US" sz="94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124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115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9411606" y="6826800"/>
            <a:ext cx="190800" cy="133200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 defTabSz="805660">
              <a:defRPr/>
            </a:pPr>
            <a:r>
              <a:rPr lang="en-US" sz="754" dirty="0" smtClean="0">
                <a:solidFill>
                  <a:srgbClr val="414142"/>
                </a:solidFill>
              </a:rPr>
              <a:t>‹#›</a:t>
            </a:r>
          </a:p>
          <a:p>
            <a:pPr algn="r" defTabSz="805660">
              <a:defRPr/>
            </a:pPr>
            <a:endParaRPr lang="en-US" sz="754" dirty="0">
              <a:solidFill>
                <a:srgbClr val="414142"/>
              </a:solidFill>
            </a:endParaRPr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7" y="348594"/>
            <a:ext cx="7385392" cy="27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34" name="Slide Number"/>
          <p:cNvSpPr txBox="1">
            <a:spLocks/>
          </p:cNvSpPr>
          <p:nvPr userDrawn="1"/>
        </p:nvSpPr>
        <p:spPr>
          <a:xfrm>
            <a:off x="9446237" y="6566446"/>
            <a:ext cx="23075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941" smtClean="0">
                <a:solidFill>
                  <a:srgbClr val="000000"/>
                </a:solidFill>
              </a:rPr>
              <a:pPr/>
              <a:t>‹#›</a:t>
            </a:fld>
            <a:endParaRPr lang="en-US" sz="94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2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9446237" y="6566446"/>
            <a:ext cx="23075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3FEC8CAC-A4C1-46D2-824A-DB3AAAD52DF3}" type="slidenum">
              <a:rPr lang="ru-RU" sz="941" smtClean="0">
                <a:solidFill>
                  <a:srgbClr val="000000"/>
                </a:solidFill>
              </a:rPr>
              <a:pPr/>
              <a:t>‹#›</a:t>
            </a:fld>
            <a:endParaRPr lang="ru-RU" sz="94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8483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6078756"/>
              </p:ext>
            </p:extLst>
          </p:nvPr>
        </p:nvGraphicFramePr>
        <p:xfrm>
          <a:off x="1756" y="1622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78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6" y="1622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918278" y="349867"/>
            <a:ext cx="936154" cy="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47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9332171" y="37255"/>
            <a:ext cx="326398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754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918279" y="508602"/>
            <a:ext cx="3026470" cy="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47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847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918279" y="668957"/>
            <a:ext cx="2662588" cy="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47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847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221611" y="5048401"/>
            <a:ext cx="5455758" cy="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318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221611" y="5304665"/>
            <a:ext cx="5455758" cy="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318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90249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11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66" y="6574546"/>
            <a:ext cx="1809226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21613" y="3195335"/>
            <a:ext cx="5455757" cy="463771"/>
          </a:xfrm>
          <a:prstGeom prst="rect">
            <a:avLst/>
          </a:prstGeom>
        </p:spPr>
        <p:txBody>
          <a:bodyPr/>
          <a:lstStyle>
            <a:lvl1pPr>
              <a:defRPr sz="3014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21613" y="3945699"/>
            <a:ext cx="5455757" cy="202803"/>
          </a:xfrm>
        </p:spPr>
        <p:txBody>
          <a:bodyPr>
            <a:spAutoFit/>
          </a:bodyPr>
          <a:lstStyle>
            <a:lvl1pPr>
              <a:defRPr sz="1318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64" y="4617894"/>
            <a:ext cx="6338436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" y="194370"/>
            <a:ext cx="988845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470" y="276121"/>
            <a:ext cx="1662247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3318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" y="5"/>
          <a:ext cx="175483" cy="161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4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5"/>
                        <a:ext cx="175483" cy="1619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598483" y="1973873"/>
            <a:ext cx="2460610" cy="1065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92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04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746761" y="4192109"/>
            <a:ext cx="2164054" cy="1065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92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04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361752" y="27546"/>
            <a:ext cx="562655" cy="1406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914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31619" y="945940"/>
            <a:ext cx="9526956" cy="1609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46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31616" y="6314167"/>
            <a:ext cx="9449744" cy="1065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692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31613" y="6579412"/>
            <a:ext cx="7586118" cy="1065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397112" indent="-397112" defTabSz="583257">
              <a:tabLst>
                <a:tab pos="399181" algn="l"/>
              </a:tabLst>
              <a:defRPr/>
            </a:pPr>
            <a:r>
              <a:rPr lang="ru-RU" sz="692" dirty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605671" y="1185634"/>
            <a:ext cx="4713466" cy="482700"/>
            <a:chOff x="915" y="732"/>
            <a:chExt cx="2686" cy="298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32"/>
              <a:ext cx="2686" cy="29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sz="1509" b="1" dirty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sz="1509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31615" y="6454688"/>
            <a:ext cx="963224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59549" bIns="59549" anchor="ctr"/>
          <a:lstStyle/>
          <a:p>
            <a:pPr>
              <a:defRPr/>
            </a:pPr>
            <a:endParaRPr lang="ru-RU" sz="1169" dirty="0">
              <a:solidFill>
                <a:srgbClr val="000000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40393" y="902197"/>
            <a:ext cx="9625227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59549" bIns="59549" anchor="ctr"/>
          <a:lstStyle/>
          <a:p>
            <a:pPr>
              <a:defRPr/>
            </a:pPr>
            <a:endParaRPr lang="ru-RU" sz="1169" dirty="0">
              <a:solidFill>
                <a:srgbClr val="000000"/>
              </a:solidFill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60123" y="42121"/>
            <a:ext cx="980948" cy="80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91" y="118244"/>
            <a:ext cx="1107297" cy="73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9446240" y="6566452"/>
            <a:ext cx="231637" cy="155498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A3AFAEEF-FB09-4741-88FA-E3D669ECDDF1}" type="slidenum">
              <a:rPr lang="en-US" sz="692" smtClean="0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 sz="69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0018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9446237" y="6566446"/>
            <a:ext cx="23075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941" smtClean="0">
                <a:solidFill>
                  <a:srgbClr val="000000"/>
                </a:solidFill>
              </a:rPr>
              <a:pPr/>
              <a:t>‹#›</a:t>
            </a:fld>
            <a:endParaRPr lang="en-US" sz="941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7" y="348594"/>
            <a:ext cx="7385392" cy="27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210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9446237" y="6566446"/>
            <a:ext cx="23075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941" smtClean="0">
                <a:solidFill>
                  <a:srgbClr val="000000"/>
                </a:solidFill>
              </a:rPr>
              <a:pPr/>
              <a:t>‹#›</a:t>
            </a:fld>
            <a:endParaRPr lang="en-US" sz="94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8670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9269426"/>
              </p:ext>
            </p:extLst>
          </p:nvPr>
        </p:nvGraphicFramePr>
        <p:xfrm>
          <a:off x="1756" y="1622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26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6" y="1622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918278" y="349867"/>
            <a:ext cx="936154" cy="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47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9332171" y="37255"/>
            <a:ext cx="326398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754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918279" y="508602"/>
            <a:ext cx="3026470" cy="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47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847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918279" y="668957"/>
            <a:ext cx="2662588" cy="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47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847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221611" y="5048401"/>
            <a:ext cx="5455758" cy="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318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221611" y="5304665"/>
            <a:ext cx="5455758" cy="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318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90249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11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66" y="6574546"/>
            <a:ext cx="1809226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21613" y="3195335"/>
            <a:ext cx="5455757" cy="463771"/>
          </a:xfrm>
          <a:prstGeom prst="rect">
            <a:avLst/>
          </a:prstGeom>
        </p:spPr>
        <p:txBody>
          <a:bodyPr/>
          <a:lstStyle>
            <a:lvl1pPr>
              <a:defRPr sz="3014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21613" y="3945699"/>
            <a:ext cx="5455757" cy="202803"/>
          </a:xfrm>
        </p:spPr>
        <p:txBody>
          <a:bodyPr>
            <a:spAutoFit/>
          </a:bodyPr>
          <a:lstStyle>
            <a:lvl1pPr>
              <a:defRPr sz="1318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64" y="4617894"/>
            <a:ext cx="6338436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" y="194370"/>
            <a:ext cx="988845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470" y="276121"/>
            <a:ext cx="1662247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0778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9446237" y="6566446"/>
            <a:ext cx="23075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941" smtClean="0">
                <a:solidFill>
                  <a:srgbClr val="000000"/>
                </a:solidFill>
              </a:rPr>
              <a:pPr/>
              <a:t>‹#›</a:t>
            </a:fld>
            <a:endParaRPr lang="en-US" sz="941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7" y="348594"/>
            <a:ext cx="7385392" cy="27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09006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5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5483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758783" y="1980945"/>
            <a:ext cx="2140009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887825" y="4199185"/>
            <a:ext cx="1881925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361746" y="27536"/>
            <a:ext cx="920124" cy="2308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500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9" name="McK 3. Unit of measure" hidden="1"/>
          <p:cNvSpPr txBox="1">
            <a:spLocks noChangeArrowheads="1"/>
          </p:cNvSpPr>
          <p:nvPr/>
        </p:nvSpPr>
        <p:spPr bwMode="auto">
          <a:xfrm>
            <a:off x="131613" y="945931"/>
            <a:ext cx="9526956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7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0" name="McK 4. Footnote" hidden="1"/>
          <p:cNvSpPr txBox="1">
            <a:spLocks noChangeArrowheads="1"/>
          </p:cNvSpPr>
          <p:nvPr/>
        </p:nvSpPr>
        <p:spPr bwMode="auto">
          <a:xfrm>
            <a:off x="131613" y="6251392"/>
            <a:ext cx="9449744" cy="1692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10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1" name="McK 5. Source" hidden="1"/>
          <p:cNvSpPr>
            <a:spLocks noChangeArrowheads="1"/>
          </p:cNvSpPr>
          <p:nvPr/>
        </p:nvSpPr>
        <p:spPr bwMode="auto">
          <a:xfrm>
            <a:off x="131613" y="6579404"/>
            <a:ext cx="7586117" cy="1692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51601" indent="-651601" defTabSz="957040">
              <a:tabLst>
                <a:tab pos="654995" algn="l"/>
              </a:tabLst>
              <a:defRPr/>
            </a:pPr>
            <a:r>
              <a:rPr lang="ru-RU" sz="1100" dirty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605668" y="1124103"/>
            <a:ext cx="4713466" cy="544234"/>
            <a:chOff x="915" y="694"/>
            <a:chExt cx="2686" cy="336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94"/>
              <a:ext cx="2686" cy="33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31613" y="6454684"/>
            <a:ext cx="963224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7740" tIns="97740" rIns="97740" bIns="97740" anchor="ctr"/>
          <a:lstStyle/>
          <a:p>
            <a:pPr>
              <a:defRPr/>
            </a:pPr>
            <a:endParaRPr lang="ru-RU" sz="1900" dirty="0">
              <a:solidFill>
                <a:srgbClr val="000000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140386" y="902198"/>
            <a:ext cx="962522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7740" tIns="97740" rIns="97740" bIns="97740" anchor="ctr"/>
          <a:lstStyle/>
          <a:p>
            <a:pPr>
              <a:defRPr/>
            </a:pPr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17" name="navigation8" descr="ujkm,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60123" y="42114"/>
            <a:ext cx="980948" cy="80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86" y="118242"/>
            <a:ext cx="1107297" cy="73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5" hidden="1"/>
          <p:cNvSpPr txBox="1">
            <a:spLocks/>
          </p:cNvSpPr>
          <p:nvPr userDrawn="1"/>
        </p:nvSpPr>
        <p:spPr>
          <a:xfrm>
            <a:off x="9411139" y="6827226"/>
            <a:ext cx="191276" cy="132819"/>
          </a:xfrm>
          <a:prstGeom prst="flowChartProcess">
            <a:avLst/>
          </a:prstGeom>
        </p:spPr>
        <p:txBody>
          <a:bodyPr wrap="none" lIns="0" tIns="0" rIns="0" bIns="0"/>
          <a:lstStyle/>
          <a:p>
            <a:pPr algn="r" defTabSz="914360">
              <a:defRPr/>
            </a:pPr>
            <a:r>
              <a:rPr lang="en-US" sz="900" dirty="0">
                <a:solidFill>
                  <a:srgbClr val="414142"/>
                </a:solidFill>
                <a:cs typeface="+mn-cs"/>
              </a:rPr>
              <a:t>‹#›</a:t>
            </a:r>
          </a:p>
          <a:p>
            <a:pPr algn="r" defTabSz="914360">
              <a:defRPr/>
            </a:pPr>
            <a:endParaRPr lang="en-US" sz="900" dirty="0">
              <a:solidFill>
                <a:srgbClr val="414142"/>
              </a:solidFill>
              <a:cs typeface="+mn-cs"/>
            </a:endParaRPr>
          </a:p>
        </p:txBody>
      </p:sp>
      <p:sp>
        <p:nvSpPr>
          <p:cNvPr id="20" name="Slide Number"/>
          <p:cNvSpPr txBox="1">
            <a:spLocks/>
          </p:cNvSpPr>
          <p:nvPr userDrawn="1"/>
        </p:nvSpPr>
        <p:spPr>
          <a:xfrm>
            <a:off x="9446235" y="6566446"/>
            <a:ext cx="231637" cy="155496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A1108CD5-D5E0-45BE-A6E8-8172938AB078}" type="slidenum">
              <a:rPr lang="en-US" smtClean="0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1158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6" y="348583"/>
            <a:ext cx="7385392" cy="2754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6024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8973089"/>
              </p:ext>
            </p:extLst>
          </p:nvPr>
        </p:nvGraphicFramePr>
        <p:xfrm>
          <a:off x="1763" y="1628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78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3" y="1628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918278" y="349867"/>
            <a:ext cx="936154" cy="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47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9332171" y="37255"/>
            <a:ext cx="326398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754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918279" y="508608"/>
            <a:ext cx="3026470" cy="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47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847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918285" y="668963"/>
            <a:ext cx="2662588" cy="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47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847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221618" y="5048407"/>
            <a:ext cx="5455758" cy="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318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221618" y="5304665"/>
            <a:ext cx="5455758" cy="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318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7" y="7"/>
            <a:ext cx="990249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065" tIns="43033" rIns="86065" bIns="43033" anchor="ctr"/>
          <a:lstStyle/>
          <a:p>
            <a:endParaRPr lang="ru-RU" sz="1611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72" y="6574553"/>
            <a:ext cx="1809226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21613" y="3195340"/>
            <a:ext cx="5455757" cy="463771"/>
          </a:xfrm>
          <a:prstGeom prst="rect">
            <a:avLst/>
          </a:prstGeom>
        </p:spPr>
        <p:txBody>
          <a:bodyPr/>
          <a:lstStyle>
            <a:lvl1pPr>
              <a:defRPr sz="3014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21613" y="3945699"/>
            <a:ext cx="5455757" cy="202803"/>
          </a:xfrm>
        </p:spPr>
        <p:txBody>
          <a:bodyPr>
            <a:spAutoFit/>
          </a:bodyPr>
          <a:lstStyle>
            <a:lvl1pPr>
              <a:defRPr sz="1318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64" y="4617894"/>
            <a:ext cx="6338436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" y="194376"/>
            <a:ext cx="988845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618" y="2119335"/>
            <a:ext cx="1359992" cy="90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343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9446243" y="6566446"/>
            <a:ext cx="23075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941" smtClean="0">
                <a:solidFill>
                  <a:srgbClr val="000000"/>
                </a:solidFill>
              </a:rPr>
              <a:pPr/>
              <a:t>‹#›</a:t>
            </a:fld>
            <a:endParaRPr lang="en-US" sz="941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7" y="348600"/>
            <a:ext cx="7385392" cy="27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07959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9446243" y="6566446"/>
            <a:ext cx="23075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941" smtClean="0">
                <a:solidFill>
                  <a:srgbClr val="000000"/>
                </a:solidFill>
              </a:rPr>
              <a:pPr/>
              <a:t>‹#›</a:t>
            </a:fld>
            <a:endParaRPr lang="en-US" sz="94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653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7377150"/>
              </p:ext>
            </p:extLst>
          </p:nvPr>
        </p:nvGraphicFramePr>
        <p:xfrm>
          <a:off x="1756" y="1622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206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6" y="1622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918278" y="349867"/>
            <a:ext cx="936154" cy="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47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9332171" y="37255"/>
            <a:ext cx="326398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754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918279" y="508602"/>
            <a:ext cx="3026470" cy="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47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847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918279" y="668957"/>
            <a:ext cx="2662588" cy="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47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847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221611" y="5048401"/>
            <a:ext cx="5455758" cy="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318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221611" y="5304665"/>
            <a:ext cx="5455758" cy="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318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90249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11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66" y="6574546"/>
            <a:ext cx="1809226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21613" y="3195335"/>
            <a:ext cx="5455757" cy="463771"/>
          </a:xfrm>
          <a:prstGeom prst="rect">
            <a:avLst/>
          </a:prstGeom>
        </p:spPr>
        <p:txBody>
          <a:bodyPr/>
          <a:lstStyle>
            <a:lvl1pPr>
              <a:defRPr sz="3014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21613" y="3945699"/>
            <a:ext cx="5455757" cy="202803"/>
          </a:xfrm>
        </p:spPr>
        <p:txBody>
          <a:bodyPr>
            <a:spAutoFit/>
          </a:bodyPr>
          <a:lstStyle>
            <a:lvl1pPr>
              <a:defRPr sz="1318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64" y="4617894"/>
            <a:ext cx="6338436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" y="194370"/>
            <a:ext cx="988845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612" y="2119328"/>
            <a:ext cx="1359992" cy="90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8967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9446237" y="6566446"/>
            <a:ext cx="23075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941" smtClean="0">
                <a:solidFill>
                  <a:srgbClr val="000000"/>
                </a:solidFill>
              </a:rPr>
              <a:pPr/>
              <a:t>‹#›</a:t>
            </a:fld>
            <a:endParaRPr lang="en-US" sz="941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7" y="348594"/>
            <a:ext cx="7385392" cy="27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21855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image" Target="../media/image3.png"/><Relationship Id="rId5" Type="http://schemas.openxmlformats.org/officeDocument/2006/relationships/theme" Target="../theme/theme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1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oleObject" Target="../embeddings/oleObject21.bin"/><Relationship Id="rId5" Type="http://schemas.openxmlformats.org/officeDocument/2006/relationships/tags" Target="../tags/tag22.xml"/><Relationship Id="rId4" Type="http://schemas.openxmlformats.org/officeDocument/2006/relationships/vmlDrawing" Target="../drawings/vmlDrawing21.v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ags" Target="../tags/tag6.xml"/><Relationship Id="rId5" Type="http://schemas.openxmlformats.org/officeDocument/2006/relationships/vmlDrawing" Target="../drawings/vmlDrawing5.vml"/><Relationship Id="rId10" Type="http://schemas.openxmlformats.org/officeDocument/2006/relationships/image" Target="../media/image3.png"/><Relationship Id="rId4" Type="http://schemas.openxmlformats.org/officeDocument/2006/relationships/theme" Target="../theme/theme2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7.bin"/><Relationship Id="rId5" Type="http://schemas.openxmlformats.org/officeDocument/2006/relationships/tags" Target="../tags/tag8.xml"/><Relationship Id="rId4" Type="http://schemas.openxmlformats.org/officeDocument/2006/relationships/vmlDrawing" Target="../drawings/vmlDrawing7.v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slideLayout" Target="../slideLayouts/slideLayout12.xml"/><Relationship Id="rId7" Type="http://schemas.openxmlformats.org/officeDocument/2006/relationships/vmlDrawing" Target="../drawings/vmlDrawing9.v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3.xml"/><Relationship Id="rId9" Type="http://schemas.openxmlformats.org/officeDocument/2006/relationships/oleObject" Target="../embeddings/oleObject9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slideLayout" Target="../slideLayouts/slideLayout17.xml"/><Relationship Id="rId7" Type="http://schemas.openxmlformats.org/officeDocument/2006/relationships/tags" Target="../tags/tag1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vmlDrawing" Target="../drawings/vmlDrawing11.vml"/><Relationship Id="rId11" Type="http://schemas.openxmlformats.org/officeDocument/2006/relationships/image" Target="../media/image3.png"/><Relationship Id="rId5" Type="http://schemas.openxmlformats.org/officeDocument/2006/relationships/theme" Target="../theme/theme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6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oleObject" Target="../embeddings/oleObject13.bin"/><Relationship Id="rId5" Type="http://schemas.openxmlformats.org/officeDocument/2006/relationships/tags" Target="../tags/tag14.xml"/><Relationship Id="rId4" Type="http://schemas.openxmlformats.org/officeDocument/2006/relationships/vmlDrawing" Target="../drawings/vmlDrawing13.vml"/><Relationship Id="rId9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23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ags" Target="../tags/tag16.xml"/><Relationship Id="rId5" Type="http://schemas.openxmlformats.org/officeDocument/2006/relationships/vmlDrawing" Target="../drawings/vmlDrawing15.vml"/><Relationship Id="rId10" Type="http://schemas.openxmlformats.org/officeDocument/2006/relationships/image" Target="../media/image3.png"/><Relationship Id="rId4" Type="http://schemas.openxmlformats.org/officeDocument/2006/relationships/theme" Target="../theme/theme7.xml"/><Relationship Id="rId9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slideLayout" Target="../slideLayouts/slideLayout26.xml"/><Relationship Id="rId7" Type="http://schemas.openxmlformats.org/officeDocument/2006/relationships/vmlDrawing" Target="../drawings/vmlDrawing17.v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7.xml"/><Relationship Id="rId9" Type="http://schemas.openxmlformats.org/officeDocument/2006/relationships/oleObject" Target="../embeddings/oleObject17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1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ags" Target="../tags/tag20.xml"/><Relationship Id="rId5" Type="http://schemas.openxmlformats.org/officeDocument/2006/relationships/vmlDrawing" Target="../drawings/vmlDrawing19.vml"/><Relationship Id="rId10" Type="http://schemas.openxmlformats.org/officeDocument/2006/relationships/image" Target="../media/image3.png"/><Relationship Id="rId4" Type="http://schemas.openxmlformats.org/officeDocument/2006/relationships/theme" Target="../theme/theme9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960154532"/>
              </p:ext>
            </p:extLst>
          </p:nvPr>
        </p:nvGraphicFramePr>
        <p:xfrm>
          <a:off x="1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20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75483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818898" y="1983640"/>
            <a:ext cx="2019784" cy="8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65" dirty="0" smtClean="0"/>
              <a:t>Last Modified 12.30.2014 4:54 PM Russia TZ 2 Standard Time</a:t>
            </a:r>
            <a:endParaRPr lang="ru-RU" sz="1506" dirty="0" smtClean="0"/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940726" y="4201620"/>
            <a:ext cx="1776127" cy="8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65" dirty="0" smtClean="0"/>
              <a:t>Printed 12.5.2014 2:43 AM Russia TZ 2 Standard Time</a:t>
            </a:r>
            <a:endParaRPr lang="ru-RU" sz="1506" dirty="0" smtClean="0"/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5668" y="1990667"/>
            <a:ext cx="4755582" cy="11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7" y="348594"/>
            <a:ext cx="7385392" cy="27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361746" y="27536"/>
            <a:ext cx="804707" cy="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18" dirty="0" smtClean="0">
                <a:solidFill>
                  <a:srgbClr val="808080"/>
                </a:solidFill>
                <a:latin typeface="+mn-lt"/>
              </a:rPr>
              <a:t>TRACKER</a:t>
            </a:r>
            <a:endParaRPr lang="ru-RU" sz="1318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1612" y="946660"/>
            <a:ext cx="9526956" cy="23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06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31613" y="6276484"/>
            <a:ext cx="9449744" cy="14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41" baseline="0" dirty="0" smtClean="0">
                <a:latin typeface="+mn-lt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31614" y="6578596"/>
            <a:ext cx="7586117" cy="14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574139" indent="-574139" defTabSz="843267">
              <a:tabLst>
                <a:tab pos="577129" algn="l"/>
              </a:tabLst>
            </a:pPr>
            <a:r>
              <a:rPr lang="ru-RU" sz="941" baseline="0" dirty="0" smtClean="0">
                <a:solidFill>
                  <a:schemeClr val="tx1"/>
                </a:solidFill>
                <a:latin typeface="+mn-lt"/>
              </a:rPr>
              <a:t>ИСТОЧНИК: источник</a:t>
            </a:r>
            <a:endParaRPr lang="ru-RU" sz="941" baseline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605668" y="1154879"/>
            <a:ext cx="4713466" cy="513459"/>
            <a:chOff x="915" y="713"/>
            <a:chExt cx="2686" cy="317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3"/>
              <a:ext cx="2686" cy="31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611" b="1" dirty="0" smtClean="0"/>
                <a:t>Title</a:t>
              </a:r>
            </a:p>
            <a:p>
              <a:r>
                <a:rPr lang="ru-RU" sz="1611" dirty="0" smtClean="0">
                  <a:solidFill>
                    <a:srgbClr val="808080"/>
                  </a:solidFill>
                </a:rPr>
                <a:t>Unit of measure</a:t>
              </a:r>
              <a:endParaRPr lang="ru-RU" sz="1611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31612" y="6454684"/>
            <a:ext cx="963274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86120" bIns="86120" anchor="ctr"/>
          <a:lstStyle/>
          <a:p>
            <a:pPr>
              <a:defRPr/>
            </a:pPr>
            <a:endParaRPr lang="ru-RU" sz="1696" dirty="0"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39948" y="902198"/>
            <a:ext cx="9626105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86120" bIns="86120" anchor="ctr"/>
          <a:lstStyle/>
          <a:p>
            <a:pPr>
              <a:defRPr/>
            </a:pPr>
            <a:endParaRPr lang="ru-RU" sz="1696" dirty="0"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59850" y="42453"/>
            <a:ext cx="980948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7" y="119001"/>
            <a:ext cx="1107965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712" r:id="rId3"/>
    <p:sldLayoutId id="214748371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43267" rtl="0" eaLnBrk="1" fontAlgn="base" hangingPunct="1">
        <a:spcBef>
          <a:spcPct val="0"/>
        </a:spcBef>
        <a:spcAft>
          <a:spcPct val="0"/>
        </a:spcAft>
        <a:tabLst>
          <a:tab pos="336410" algn="l"/>
        </a:tabLst>
        <a:defRPr sz="179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2pPr>
      <a:lvl3pPr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3pPr>
      <a:lvl4pPr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4pPr>
      <a:lvl5pPr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5pPr>
      <a:lvl6pPr marL="430604"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6pPr>
      <a:lvl7pPr marL="861208"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7pPr>
      <a:lvl8pPr marL="1291812"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8pPr>
      <a:lvl9pPr marL="1722417"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506">
          <a:solidFill>
            <a:schemeClr val="tx1"/>
          </a:solidFill>
          <a:latin typeface="+mn-lt"/>
          <a:ea typeface="+mn-ea"/>
          <a:cs typeface="+mn-cs"/>
        </a:defRPr>
      </a:lvl1pPr>
      <a:lvl2pPr marL="182409" indent="-180914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506">
          <a:solidFill>
            <a:schemeClr val="tx1"/>
          </a:solidFill>
          <a:latin typeface="+mn-lt"/>
        </a:defRPr>
      </a:lvl2pPr>
      <a:lvl3pPr marL="430604" indent="-246701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06">
          <a:solidFill>
            <a:schemeClr val="tx1"/>
          </a:solidFill>
          <a:latin typeface="+mn-lt"/>
        </a:defRPr>
      </a:lvl3pPr>
      <a:lvl4pPr marL="578625" indent="-146525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506">
          <a:solidFill>
            <a:schemeClr val="tx1"/>
          </a:solidFill>
          <a:latin typeface="+mn-lt"/>
        </a:defRPr>
      </a:lvl4pPr>
      <a:lvl5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5pPr>
      <a:lvl6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6pPr>
      <a:lvl7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7pPr>
      <a:lvl8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8pPr>
      <a:lvl9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1pPr>
      <a:lvl2pPr marL="430604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2pPr>
      <a:lvl3pPr marL="861208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3pPr>
      <a:lvl4pPr marL="1291812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4pPr>
      <a:lvl5pPr marL="1722417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5pPr>
      <a:lvl6pPr marL="2153020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6pPr>
      <a:lvl7pPr marL="2583625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7pPr>
      <a:lvl8pPr marL="3014228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8pPr>
      <a:lvl9pPr marL="3444832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03993817"/>
              </p:ext>
            </p:extLst>
          </p:nvPr>
        </p:nvGraphicFramePr>
        <p:xfrm>
          <a:off x="1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0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75483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818898" y="1983640"/>
            <a:ext cx="2019784" cy="8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65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1506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940726" y="4201620"/>
            <a:ext cx="1776127" cy="8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65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1506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5668" y="1990667"/>
            <a:ext cx="4755582" cy="11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7" y="348594"/>
            <a:ext cx="7385392" cy="27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361746" y="27536"/>
            <a:ext cx="804707" cy="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18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318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1612" y="946660"/>
            <a:ext cx="9526956" cy="23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06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31613" y="6276484"/>
            <a:ext cx="9449744" cy="14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41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31614" y="6578596"/>
            <a:ext cx="7586117" cy="14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574139" indent="-574139" defTabSz="843267">
              <a:tabLst>
                <a:tab pos="577129" algn="l"/>
              </a:tabLst>
            </a:pPr>
            <a:r>
              <a:rPr lang="ru-RU" sz="941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94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605668" y="1154879"/>
            <a:ext cx="4713466" cy="513459"/>
            <a:chOff x="915" y="713"/>
            <a:chExt cx="2686" cy="317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3"/>
              <a:ext cx="2686" cy="31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611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sz="1611" dirty="0" smtClean="0">
                  <a:solidFill>
                    <a:srgbClr val="808080"/>
                  </a:solidFill>
                </a:rPr>
                <a:t>Unit of measure</a:t>
              </a:r>
              <a:endParaRPr lang="ru-RU" sz="1611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31612" y="6454684"/>
            <a:ext cx="963274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86120" bIns="86120" anchor="ctr"/>
          <a:lstStyle/>
          <a:p>
            <a:pPr>
              <a:defRPr/>
            </a:pPr>
            <a:endParaRPr lang="ru-RU" sz="1696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39948" y="902198"/>
            <a:ext cx="9626105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86120" bIns="86120" anchor="ctr"/>
          <a:lstStyle/>
          <a:p>
            <a:pPr>
              <a:defRPr/>
            </a:pPr>
            <a:endParaRPr lang="ru-RU" sz="1696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59850" y="42453"/>
            <a:ext cx="980948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7" y="119001"/>
            <a:ext cx="1107965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19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43267" rtl="0" eaLnBrk="1" fontAlgn="base" hangingPunct="1">
        <a:spcBef>
          <a:spcPct val="0"/>
        </a:spcBef>
        <a:spcAft>
          <a:spcPct val="0"/>
        </a:spcAft>
        <a:tabLst>
          <a:tab pos="336410" algn="l"/>
        </a:tabLst>
        <a:defRPr sz="179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2pPr>
      <a:lvl3pPr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3pPr>
      <a:lvl4pPr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4pPr>
      <a:lvl5pPr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5pPr>
      <a:lvl6pPr marL="430604"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6pPr>
      <a:lvl7pPr marL="861208"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7pPr>
      <a:lvl8pPr marL="1291812"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8pPr>
      <a:lvl9pPr marL="1722417"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506">
          <a:solidFill>
            <a:schemeClr val="tx1"/>
          </a:solidFill>
          <a:latin typeface="+mn-lt"/>
          <a:ea typeface="+mn-ea"/>
          <a:cs typeface="+mn-cs"/>
        </a:defRPr>
      </a:lvl1pPr>
      <a:lvl2pPr marL="182409" indent="-180914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506">
          <a:solidFill>
            <a:schemeClr val="tx1"/>
          </a:solidFill>
          <a:latin typeface="+mn-lt"/>
        </a:defRPr>
      </a:lvl2pPr>
      <a:lvl3pPr marL="430604" indent="-246701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06">
          <a:solidFill>
            <a:schemeClr val="tx1"/>
          </a:solidFill>
          <a:latin typeface="+mn-lt"/>
        </a:defRPr>
      </a:lvl3pPr>
      <a:lvl4pPr marL="578625" indent="-146525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506">
          <a:solidFill>
            <a:schemeClr val="tx1"/>
          </a:solidFill>
          <a:latin typeface="+mn-lt"/>
        </a:defRPr>
      </a:lvl4pPr>
      <a:lvl5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5pPr>
      <a:lvl6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6pPr>
      <a:lvl7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7pPr>
      <a:lvl8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8pPr>
      <a:lvl9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1pPr>
      <a:lvl2pPr marL="430604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2pPr>
      <a:lvl3pPr marL="861208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3pPr>
      <a:lvl4pPr marL="1291812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4pPr>
      <a:lvl5pPr marL="1722417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5pPr>
      <a:lvl6pPr marL="2153020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6pPr>
      <a:lvl7pPr marL="2583625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7pPr>
      <a:lvl8pPr marL="3014228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8pPr>
      <a:lvl9pPr marL="3444832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267229505"/>
              </p:ext>
            </p:extLst>
          </p:nvPr>
        </p:nvGraphicFramePr>
        <p:xfrm>
          <a:off x="1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5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75483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818898" y="1983646"/>
            <a:ext cx="2019784" cy="8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65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1506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940726" y="4201626"/>
            <a:ext cx="1776127" cy="8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65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1506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5674" y="1990667"/>
            <a:ext cx="4755582" cy="11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7" y="348600"/>
            <a:ext cx="7385392" cy="27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361746" y="27536"/>
            <a:ext cx="804707" cy="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18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318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1619" y="946660"/>
            <a:ext cx="9526956" cy="23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06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31613" y="6276484"/>
            <a:ext cx="9449744" cy="14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41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31614" y="6578596"/>
            <a:ext cx="7586117" cy="14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573774" indent="-573774" defTabSz="842730">
              <a:tabLst>
                <a:tab pos="576762" algn="l"/>
              </a:tabLst>
            </a:pPr>
            <a:r>
              <a:rPr lang="ru-RU" sz="941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94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605675" y="1154879"/>
            <a:ext cx="4713466" cy="513459"/>
            <a:chOff x="915" y="713"/>
            <a:chExt cx="2686" cy="317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3"/>
              <a:ext cx="2686" cy="31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611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sz="1611" dirty="0" smtClean="0">
                  <a:solidFill>
                    <a:srgbClr val="808080"/>
                  </a:solidFill>
                </a:rPr>
                <a:t>Unit of measure</a:t>
              </a:r>
              <a:endParaRPr lang="ru-RU" sz="1611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31612" y="6454684"/>
            <a:ext cx="963274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86065" tIns="86065" rIns="86065" bIns="86065" anchor="ctr"/>
          <a:lstStyle/>
          <a:p>
            <a:pPr>
              <a:defRPr/>
            </a:pPr>
            <a:endParaRPr lang="ru-RU" sz="1696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39948" y="902198"/>
            <a:ext cx="9626105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86065" tIns="86065" rIns="86065" bIns="86065" anchor="ctr"/>
          <a:lstStyle/>
          <a:p>
            <a:pPr>
              <a:defRPr/>
            </a:pPr>
            <a:endParaRPr lang="ru-RU" sz="1696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59850" y="42453"/>
            <a:ext cx="980948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7" y="119001"/>
            <a:ext cx="1107965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58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42730" rtl="0" eaLnBrk="1" fontAlgn="base" hangingPunct="1">
        <a:spcBef>
          <a:spcPct val="0"/>
        </a:spcBef>
        <a:spcAft>
          <a:spcPct val="0"/>
        </a:spcAft>
        <a:tabLst>
          <a:tab pos="336196" algn="l"/>
        </a:tabLst>
        <a:defRPr sz="179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42730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2pPr>
      <a:lvl3pPr algn="l" defTabSz="842730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3pPr>
      <a:lvl4pPr algn="l" defTabSz="842730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4pPr>
      <a:lvl5pPr algn="l" defTabSz="842730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5pPr>
      <a:lvl6pPr marL="430327" algn="l" defTabSz="842730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6pPr>
      <a:lvl7pPr marL="860660" algn="l" defTabSz="842730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7pPr>
      <a:lvl8pPr marL="1290992" algn="l" defTabSz="842730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8pPr>
      <a:lvl9pPr marL="1721321" algn="l" defTabSz="842730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4273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506">
          <a:solidFill>
            <a:schemeClr val="tx1"/>
          </a:solidFill>
          <a:latin typeface="+mn-lt"/>
          <a:ea typeface="+mn-ea"/>
          <a:cs typeface="+mn-cs"/>
        </a:defRPr>
      </a:lvl1pPr>
      <a:lvl2pPr marL="182294" indent="-180799" algn="l" defTabSz="8427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506">
          <a:solidFill>
            <a:schemeClr val="tx1"/>
          </a:solidFill>
          <a:latin typeface="+mn-lt"/>
        </a:defRPr>
      </a:lvl2pPr>
      <a:lvl3pPr marL="430327" indent="-246544" algn="l" defTabSz="8427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06">
          <a:solidFill>
            <a:schemeClr val="tx1"/>
          </a:solidFill>
          <a:latin typeface="+mn-lt"/>
        </a:defRPr>
      </a:lvl3pPr>
      <a:lvl4pPr marL="578258" indent="-146432" algn="l" defTabSz="8427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506">
          <a:solidFill>
            <a:schemeClr val="tx1"/>
          </a:solidFill>
          <a:latin typeface="+mn-lt"/>
        </a:defRPr>
      </a:lvl4pPr>
      <a:lvl5pPr marL="705741" indent="-122525" algn="l" defTabSz="8427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5pPr>
      <a:lvl6pPr marL="705741" indent="-122525" algn="l" defTabSz="8427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6pPr>
      <a:lvl7pPr marL="705741" indent="-122525" algn="l" defTabSz="8427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7pPr>
      <a:lvl8pPr marL="705741" indent="-122525" algn="l" defTabSz="8427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8pPr>
      <a:lvl9pPr marL="705741" indent="-122525" algn="l" defTabSz="8427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0660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1pPr>
      <a:lvl2pPr marL="430327" algn="l" defTabSz="860660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2pPr>
      <a:lvl3pPr marL="860660" algn="l" defTabSz="860660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3pPr>
      <a:lvl4pPr marL="1290992" algn="l" defTabSz="860660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4pPr>
      <a:lvl5pPr marL="1721321" algn="l" defTabSz="860660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5pPr>
      <a:lvl6pPr marL="2151652" algn="l" defTabSz="860660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6pPr>
      <a:lvl7pPr marL="2581980" algn="l" defTabSz="860660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7pPr>
      <a:lvl8pPr marL="3012311" algn="l" defTabSz="860660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8pPr>
      <a:lvl9pPr marL="3442643" algn="l" defTabSz="860660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54328434"/>
              </p:ext>
            </p:extLst>
          </p:nvPr>
        </p:nvGraphicFramePr>
        <p:xfrm>
          <a:off x="1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8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75483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818898" y="1983640"/>
            <a:ext cx="2019784" cy="8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65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1506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940726" y="4201620"/>
            <a:ext cx="1776127" cy="8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65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1506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5668" y="1990667"/>
            <a:ext cx="4755582" cy="11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7" y="348594"/>
            <a:ext cx="7385392" cy="27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361746" y="27536"/>
            <a:ext cx="804707" cy="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18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318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1612" y="946660"/>
            <a:ext cx="9526956" cy="23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06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31613" y="6276484"/>
            <a:ext cx="9449744" cy="14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41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31614" y="6578596"/>
            <a:ext cx="7586117" cy="14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574139" indent="-574139" defTabSz="843267">
              <a:tabLst>
                <a:tab pos="577129" algn="l"/>
              </a:tabLst>
            </a:pPr>
            <a:r>
              <a:rPr lang="ru-RU" sz="941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94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605668" y="1154879"/>
            <a:ext cx="4713466" cy="513459"/>
            <a:chOff x="915" y="713"/>
            <a:chExt cx="2686" cy="317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3"/>
              <a:ext cx="2686" cy="31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611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sz="1611" dirty="0" smtClean="0">
                  <a:solidFill>
                    <a:srgbClr val="808080"/>
                  </a:solidFill>
                </a:rPr>
                <a:t>Unit of measure</a:t>
              </a:r>
              <a:endParaRPr lang="ru-RU" sz="1611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31612" y="6454684"/>
            <a:ext cx="963274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86120" bIns="86120" anchor="ctr"/>
          <a:lstStyle/>
          <a:p>
            <a:pPr>
              <a:defRPr/>
            </a:pPr>
            <a:endParaRPr lang="ru-RU" sz="1696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39948" y="902198"/>
            <a:ext cx="9626105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86120" bIns="86120" anchor="ctr"/>
          <a:lstStyle/>
          <a:p>
            <a:pPr>
              <a:defRPr/>
            </a:pPr>
            <a:endParaRPr lang="ru-RU" sz="1696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59850" y="42453"/>
            <a:ext cx="980948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7" y="119001"/>
            <a:ext cx="1107965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80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43267" rtl="0" eaLnBrk="1" fontAlgn="base" hangingPunct="1">
        <a:spcBef>
          <a:spcPct val="0"/>
        </a:spcBef>
        <a:spcAft>
          <a:spcPct val="0"/>
        </a:spcAft>
        <a:tabLst>
          <a:tab pos="336410" algn="l"/>
        </a:tabLst>
        <a:defRPr sz="179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2pPr>
      <a:lvl3pPr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3pPr>
      <a:lvl4pPr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4pPr>
      <a:lvl5pPr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5pPr>
      <a:lvl6pPr marL="430604"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6pPr>
      <a:lvl7pPr marL="861208"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7pPr>
      <a:lvl8pPr marL="1291812"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8pPr>
      <a:lvl9pPr marL="1722417"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506">
          <a:solidFill>
            <a:schemeClr val="tx1"/>
          </a:solidFill>
          <a:latin typeface="+mn-lt"/>
          <a:ea typeface="+mn-ea"/>
          <a:cs typeface="+mn-cs"/>
        </a:defRPr>
      </a:lvl1pPr>
      <a:lvl2pPr marL="182409" indent="-180914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506">
          <a:solidFill>
            <a:schemeClr val="tx1"/>
          </a:solidFill>
          <a:latin typeface="+mn-lt"/>
        </a:defRPr>
      </a:lvl2pPr>
      <a:lvl3pPr marL="430604" indent="-246701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06">
          <a:solidFill>
            <a:schemeClr val="tx1"/>
          </a:solidFill>
          <a:latin typeface="+mn-lt"/>
        </a:defRPr>
      </a:lvl3pPr>
      <a:lvl4pPr marL="578625" indent="-146525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506">
          <a:solidFill>
            <a:schemeClr val="tx1"/>
          </a:solidFill>
          <a:latin typeface="+mn-lt"/>
        </a:defRPr>
      </a:lvl4pPr>
      <a:lvl5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5pPr>
      <a:lvl6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6pPr>
      <a:lvl7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7pPr>
      <a:lvl8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8pPr>
      <a:lvl9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1pPr>
      <a:lvl2pPr marL="430604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2pPr>
      <a:lvl3pPr marL="861208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3pPr>
      <a:lvl4pPr marL="1291812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4pPr>
      <a:lvl5pPr marL="1722417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5pPr>
      <a:lvl6pPr marL="2153020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6pPr>
      <a:lvl7pPr marL="2583625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7pPr>
      <a:lvl8pPr marL="3014228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8pPr>
      <a:lvl9pPr marL="3444832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667695460"/>
              </p:ext>
            </p:extLst>
          </p:nvPr>
        </p:nvGraphicFramePr>
        <p:xfrm>
          <a:off x="1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30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75483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818898" y="1983641"/>
            <a:ext cx="2019784" cy="8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65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1506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940726" y="4201621"/>
            <a:ext cx="1776127" cy="8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65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1506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5670" y="1990667"/>
            <a:ext cx="4755582" cy="11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7" y="348595"/>
            <a:ext cx="7385392" cy="27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361746" y="27536"/>
            <a:ext cx="804707" cy="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18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318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1613" y="946660"/>
            <a:ext cx="9526956" cy="23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06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31613" y="6276484"/>
            <a:ext cx="9449744" cy="14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41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31614" y="6578596"/>
            <a:ext cx="7586117" cy="14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574079" indent="-574079" defTabSz="843177">
              <a:tabLst>
                <a:tab pos="577068" algn="l"/>
              </a:tabLst>
            </a:pPr>
            <a:r>
              <a:rPr lang="ru-RU" sz="941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94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605669" y="1154879"/>
            <a:ext cx="4713466" cy="513459"/>
            <a:chOff x="915" y="713"/>
            <a:chExt cx="2686" cy="317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3"/>
              <a:ext cx="2686" cy="31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611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sz="1611" dirty="0" smtClean="0">
                  <a:solidFill>
                    <a:srgbClr val="808080"/>
                  </a:solidFill>
                </a:rPr>
                <a:t>Unit of measure</a:t>
              </a:r>
              <a:endParaRPr lang="ru-RU" sz="1611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31612" y="6454684"/>
            <a:ext cx="963274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86111" tIns="86111" rIns="86111" bIns="86111" anchor="ctr"/>
          <a:lstStyle/>
          <a:p>
            <a:pPr>
              <a:defRPr/>
            </a:pPr>
            <a:endParaRPr lang="ru-RU" sz="1696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39948" y="902198"/>
            <a:ext cx="9626105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86111" tIns="86111" rIns="86111" bIns="86111" anchor="ctr"/>
          <a:lstStyle/>
          <a:p>
            <a:pPr>
              <a:defRPr/>
            </a:pPr>
            <a:endParaRPr lang="ru-RU" sz="1696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59850" y="42453"/>
            <a:ext cx="980948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7" y="119001"/>
            <a:ext cx="1107965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8" y="6448428"/>
            <a:ext cx="67931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072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5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43177" rtl="0" eaLnBrk="1" fontAlgn="base" hangingPunct="1">
        <a:spcBef>
          <a:spcPct val="0"/>
        </a:spcBef>
        <a:spcAft>
          <a:spcPct val="0"/>
        </a:spcAft>
        <a:tabLst>
          <a:tab pos="336374" algn="l"/>
        </a:tabLst>
        <a:defRPr sz="179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4317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2pPr>
      <a:lvl3pPr algn="l" defTabSz="84317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3pPr>
      <a:lvl4pPr algn="l" defTabSz="84317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4pPr>
      <a:lvl5pPr algn="l" defTabSz="84317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5pPr>
      <a:lvl6pPr marL="430558" algn="l" defTabSz="84317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6pPr>
      <a:lvl7pPr marL="861117" algn="l" defTabSz="84317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7pPr>
      <a:lvl8pPr marL="1291675" algn="l" defTabSz="84317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8pPr>
      <a:lvl9pPr marL="1722234" algn="l" defTabSz="84317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43177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506">
          <a:solidFill>
            <a:schemeClr val="tx1"/>
          </a:solidFill>
          <a:latin typeface="+mn-lt"/>
          <a:ea typeface="+mn-ea"/>
          <a:cs typeface="+mn-cs"/>
        </a:defRPr>
      </a:lvl1pPr>
      <a:lvl2pPr marL="182389" indent="-180894" algn="l" defTabSz="84317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506">
          <a:solidFill>
            <a:schemeClr val="tx1"/>
          </a:solidFill>
          <a:latin typeface="+mn-lt"/>
        </a:defRPr>
      </a:lvl2pPr>
      <a:lvl3pPr marL="430558" indent="-246674" algn="l" defTabSz="84317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06">
          <a:solidFill>
            <a:schemeClr val="tx1"/>
          </a:solidFill>
          <a:latin typeface="+mn-lt"/>
        </a:defRPr>
      </a:lvl3pPr>
      <a:lvl4pPr marL="578563" indent="-146509" algn="l" defTabSz="84317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506">
          <a:solidFill>
            <a:schemeClr val="tx1"/>
          </a:solidFill>
          <a:latin typeface="+mn-lt"/>
        </a:defRPr>
      </a:lvl4pPr>
      <a:lvl5pPr marL="706115" indent="-122590" algn="l" defTabSz="84317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5pPr>
      <a:lvl6pPr marL="706115" indent="-122590" algn="l" defTabSz="84317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6pPr>
      <a:lvl7pPr marL="706115" indent="-122590" algn="l" defTabSz="84317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7pPr>
      <a:lvl8pPr marL="706115" indent="-122590" algn="l" defTabSz="84317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8pPr>
      <a:lvl9pPr marL="706115" indent="-122590" algn="l" defTabSz="84317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1117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1pPr>
      <a:lvl2pPr marL="430558" algn="l" defTabSz="861117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2pPr>
      <a:lvl3pPr marL="861117" algn="l" defTabSz="861117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3pPr>
      <a:lvl4pPr marL="1291675" algn="l" defTabSz="861117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4pPr>
      <a:lvl5pPr marL="1722234" algn="l" defTabSz="861117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5pPr>
      <a:lvl6pPr marL="2152792" algn="l" defTabSz="861117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6pPr>
      <a:lvl7pPr marL="2583350" algn="l" defTabSz="861117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7pPr>
      <a:lvl8pPr marL="3013909" algn="l" defTabSz="861117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8pPr>
      <a:lvl9pPr marL="3444467" algn="l" defTabSz="861117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288347646"/>
              </p:ext>
            </p:extLst>
          </p:nvPr>
        </p:nvGraphicFramePr>
        <p:xfrm>
          <a:off x="1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02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75483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818898" y="1983641"/>
            <a:ext cx="2019784" cy="8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65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1506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940726" y="4201621"/>
            <a:ext cx="1776127" cy="8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65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1506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5670" y="1990667"/>
            <a:ext cx="4755582" cy="11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7" y="348595"/>
            <a:ext cx="7385392" cy="27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361746" y="27536"/>
            <a:ext cx="804707" cy="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18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318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1613" y="946660"/>
            <a:ext cx="9526956" cy="23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06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31613" y="6276484"/>
            <a:ext cx="9449744" cy="14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41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31614" y="6578596"/>
            <a:ext cx="7586117" cy="14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574079" indent="-574079" defTabSz="843177">
              <a:tabLst>
                <a:tab pos="577068" algn="l"/>
              </a:tabLst>
            </a:pPr>
            <a:r>
              <a:rPr lang="ru-RU" sz="941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94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605669" y="1154879"/>
            <a:ext cx="4713466" cy="513459"/>
            <a:chOff x="915" y="713"/>
            <a:chExt cx="2686" cy="317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3"/>
              <a:ext cx="2686" cy="31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611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sz="1611" dirty="0" smtClean="0">
                  <a:solidFill>
                    <a:srgbClr val="808080"/>
                  </a:solidFill>
                </a:rPr>
                <a:t>Unit of measure</a:t>
              </a:r>
              <a:endParaRPr lang="ru-RU" sz="1611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31612" y="6454684"/>
            <a:ext cx="963274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86111" tIns="86111" rIns="86111" bIns="86111" anchor="ctr"/>
          <a:lstStyle/>
          <a:p>
            <a:pPr>
              <a:defRPr/>
            </a:pPr>
            <a:endParaRPr lang="ru-RU" sz="1696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39948" y="902198"/>
            <a:ext cx="9626105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86111" tIns="86111" rIns="86111" bIns="86111" anchor="ctr"/>
          <a:lstStyle/>
          <a:p>
            <a:pPr>
              <a:defRPr/>
            </a:pPr>
            <a:endParaRPr lang="ru-RU" sz="1696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59850" y="42453"/>
            <a:ext cx="980948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7" y="119001"/>
            <a:ext cx="1107965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8" y="6448428"/>
            <a:ext cx="67931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072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3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43177" rtl="0" eaLnBrk="1" fontAlgn="base" hangingPunct="1">
        <a:spcBef>
          <a:spcPct val="0"/>
        </a:spcBef>
        <a:spcAft>
          <a:spcPct val="0"/>
        </a:spcAft>
        <a:tabLst>
          <a:tab pos="336374" algn="l"/>
        </a:tabLst>
        <a:defRPr sz="179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4317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2pPr>
      <a:lvl3pPr algn="l" defTabSz="84317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3pPr>
      <a:lvl4pPr algn="l" defTabSz="84317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4pPr>
      <a:lvl5pPr algn="l" defTabSz="84317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5pPr>
      <a:lvl6pPr marL="430558" algn="l" defTabSz="84317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6pPr>
      <a:lvl7pPr marL="861117" algn="l" defTabSz="84317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7pPr>
      <a:lvl8pPr marL="1291675" algn="l" defTabSz="84317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8pPr>
      <a:lvl9pPr marL="1722234" algn="l" defTabSz="84317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43177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506">
          <a:solidFill>
            <a:schemeClr val="tx1"/>
          </a:solidFill>
          <a:latin typeface="+mn-lt"/>
          <a:ea typeface="+mn-ea"/>
          <a:cs typeface="+mn-cs"/>
        </a:defRPr>
      </a:lvl1pPr>
      <a:lvl2pPr marL="182389" indent="-180894" algn="l" defTabSz="84317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506">
          <a:solidFill>
            <a:schemeClr val="tx1"/>
          </a:solidFill>
          <a:latin typeface="+mn-lt"/>
        </a:defRPr>
      </a:lvl2pPr>
      <a:lvl3pPr marL="430558" indent="-246674" algn="l" defTabSz="84317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06">
          <a:solidFill>
            <a:schemeClr val="tx1"/>
          </a:solidFill>
          <a:latin typeface="+mn-lt"/>
        </a:defRPr>
      </a:lvl3pPr>
      <a:lvl4pPr marL="578563" indent="-146509" algn="l" defTabSz="84317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506">
          <a:solidFill>
            <a:schemeClr val="tx1"/>
          </a:solidFill>
          <a:latin typeface="+mn-lt"/>
        </a:defRPr>
      </a:lvl4pPr>
      <a:lvl5pPr marL="706115" indent="-122590" algn="l" defTabSz="84317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5pPr>
      <a:lvl6pPr marL="706115" indent="-122590" algn="l" defTabSz="84317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6pPr>
      <a:lvl7pPr marL="706115" indent="-122590" algn="l" defTabSz="84317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7pPr>
      <a:lvl8pPr marL="706115" indent="-122590" algn="l" defTabSz="84317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8pPr>
      <a:lvl9pPr marL="706115" indent="-122590" algn="l" defTabSz="84317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1117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1pPr>
      <a:lvl2pPr marL="430558" algn="l" defTabSz="861117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2pPr>
      <a:lvl3pPr marL="861117" algn="l" defTabSz="861117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3pPr>
      <a:lvl4pPr marL="1291675" algn="l" defTabSz="861117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4pPr>
      <a:lvl5pPr marL="1722234" algn="l" defTabSz="861117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5pPr>
      <a:lvl6pPr marL="2152792" algn="l" defTabSz="861117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6pPr>
      <a:lvl7pPr marL="2583350" algn="l" defTabSz="861117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7pPr>
      <a:lvl8pPr marL="3013909" algn="l" defTabSz="861117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8pPr>
      <a:lvl9pPr marL="3444467" algn="l" defTabSz="861117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42064825"/>
              </p:ext>
            </p:extLst>
          </p:nvPr>
        </p:nvGraphicFramePr>
        <p:xfrm>
          <a:off x="1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7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75483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818898" y="1983640"/>
            <a:ext cx="2019784" cy="8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65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1506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940726" y="4201620"/>
            <a:ext cx="1776127" cy="8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65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1506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5668" y="1990667"/>
            <a:ext cx="4755582" cy="11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7" y="348594"/>
            <a:ext cx="7385392" cy="27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361746" y="27536"/>
            <a:ext cx="804707" cy="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18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318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1612" y="946660"/>
            <a:ext cx="9526956" cy="23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06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31613" y="6276484"/>
            <a:ext cx="9449744" cy="14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41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31614" y="6578596"/>
            <a:ext cx="7586117" cy="14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574139" indent="-574139" defTabSz="843267">
              <a:tabLst>
                <a:tab pos="577129" algn="l"/>
              </a:tabLst>
            </a:pPr>
            <a:r>
              <a:rPr lang="ru-RU" sz="941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94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605668" y="1154879"/>
            <a:ext cx="4713466" cy="513459"/>
            <a:chOff x="915" y="713"/>
            <a:chExt cx="2686" cy="317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3"/>
              <a:ext cx="2686" cy="31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611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sz="1611" dirty="0" smtClean="0">
                  <a:solidFill>
                    <a:srgbClr val="808080"/>
                  </a:solidFill>
                </a:rPr>
                <a:t>Unit of measure</a:t>
              </a:r>
              <a:endParaRPr lang="ru-RU" sz="1611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31612" y="6454684"/>
            <a:ext cx="963274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86120" bIns="86120" anchor="ctr"/>
          <a:lstStyle/>
          <a:p>
            <a:pPr>
              <a:defRPr/>
            </a:pPr>
            <a:endParaRPr lang="ru-RU" sz="1696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39948" y="902198"/>
            <a:ext cx="9626105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86120" bIns="86120" anchor="ctr"/>
          <a:lstStyle/>
          <a:p>
            <a:pPr>
              <a:defRPr/>
            </a:pPr>
            <a:endParaRPr lang="ru-RU" sz="1696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59850" y="42453"/>
            <a:ext cx="980948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7" y="119001"/>
            <a:ext cx="1107965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55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43267" rtl="0" eaLnBrk="1" fontAlgn="base" hangingPunct="1">
        <a:spcBef>
          <a:spcPct val="0"/>
        </a:spcBef>
        <a:spcAft>
          <a:spcPct val="0"/>
        </a:spcAft>
        <a:tabLst>
          <a:tab pos="336410" algn="l"/>
        </a:tabLst>
        <a:defRPr sz="179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2pPr>
      <a:lvl3pPr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3pPr>
      <a:lvl4pPr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4pPr>
      <a:lvl5pPr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5pPr>
      <a:lvl6pPr marL="430604"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6pPr>
      <a:lvl7pPr marL="861208"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7pPr>
      <a:lvl8pPr marL="1291812"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8pPr>
      <a:lvl9pPr marL="1722417"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506">
          <a:solidFill>
            <a:schemeClr val="tx1"/>
          </a:solidFill>
          <a:latin typeface="+mn-lt"/>
          <a:ea typeface="+mn-ea"/>
          <a:cs typeface="+mn-cs"/>
        </a:defRPr>
      </a:lvl1pPr>
      <a:lvl2pPr marL="182409" indent="-180914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506">
          <a:solidFill>
            <a:schemeClr val="tx1"/>
          </a:solidFill>
          <a:latin typeface="+mn-lt"/>
        </a:defRPr>
      </a:lvl2pPr>
      <a:lvl3pPr marL="430604" indent="-246701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06">
          <a:solidFill>
            <a:schemeClr val="tx1"/>
          </a:solidFill>
          <a:latin typeface="+mn-lt"/>
        </a:defRPr>
      </a:lvl3pPr>
      <a:lvl4pPr marL="578625" indent="-146525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506">
          <a:solidFill>
            <a:schemeClr val="tx1"/>
          </a:solidFill>
          <a:latin typeface="+mn-lt"/>
        </a:defRPr>
      </a:lvl4pPr>
      <a:lvl5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5pPr>
      <a:lvl6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6pPr>
      <a:lvl7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7pPr>
      <a:lvl8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8pPr>
      <a:lvl9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1pPr>
      <a:lvl2pPr marL="430604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2pPr>
      <a:lvl3pPr marL="861208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3pPr>
      <a:lvl4pPr marL="1291812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4pPr>
      <a:lvl5pPr marL="1722417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5pPr>
      <a:lvl6pPr marL="2153020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6pPr>
      <a:lvl7pPr marL="2583625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7pPr>
      <a:lvl8pPr marL="3014228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8pPr>
      <a:lvl9pPr marL="3444832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790741473"/>
              </p:ext>
            </p:extLst>
          </p:nvPr>
        </p:nvGraphicFramePr>
        <p:xfrm>
          <a:off x="1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5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75483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818898" y="1983640"/>
            <a:ext cx="2019784" cy="8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65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1506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940726" y="4201620"/>
            <a:ext cx="1776127" cy="8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65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1506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5668" y="1990667"/>
            <a:ext cx="4755582" cy="11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7" y="348594"/>
            <a:ext cx="7385392" cy="27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361746" y="27536"/>
            <a:ext cx="804707" cy="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18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318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1612" y="946660"/>
            <a:ext cx="9526956" cy="23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06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31613" y="6276484"/>
            <a:ext cx="9449744" cy="14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41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31614" y="6578596"/>
            <a:ext cx="7586117" cy="14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574139" indent="-574139" defTabSz="843267">
              <a:tabLst>
                <a:tab pos="577129" algn="l"/>
              </a:tabLst>
            </a:pPr>
            <a:r>
              <a:rPr lang="ru-RU" sz="941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94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605668" y="1154879"/>
            <a:ext cx="4713466" cy="513459"/>
            <a:chOff x="915" y="713"/>
            <a:chExt cx="2686" cy="317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3"/>
              <a:ext cx="2686" cy="31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611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sz="1611" dirty="0" smtClean="0">
                  <a:solidFill>
                    <a:srgbClr val="808080"/>
                  </a:solidFill>
                </a:rPr>
                <a:t>Unit of measure</a:t>
              </a:r>
              <a:endParaRPr lang="ru-RU" sz="1611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31612" y="6454684"/>
            <a:ext cx="963274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86120" bIns="86120" anchor="ctr"/>
          <a:lstStyle/>
          <a:p>
            <a:pPr>
              <a:defRPr/>
            </a:pPr>
            <a:endParaRPr lang="ru-RU" sz="1696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39948" y="902198"/>
            <a:ext cx="9626105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86120" bIns="86120" anchor="ctr"/>
          <a:lstStyle/>
          <a:p>
            <a:pPr>
              <a:defRPr/>
            </a:pPr>
            <a:endParaRPr lang="ru-RU" sz="1696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59850" y="42453"/>
            <a:ext cx="980948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7" y="119001"/>
            <a:ext cx="1107965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09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43267" rtl="0" eaLnBrk="1" fontAlgn="base" hangingPunct="1">
        <a:spcBef>
          <a:spcPct val="0"/>
        </a:spcBef>
        <a:spcAft>
          <a:spcPct val="0"/>
        </a:spcAft>
        <a:tabLst>
          <a:tab pos="336410" algn="l"/>
        </a:tabLst>
        <a:defRPr sz="179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2pPr>
      <a:lvl3pPr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3pPr>
      <a:lvl4pPr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4pPr>
      <a:lvl5pPr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5pPr>
      <a:lvl6pPr marL="430604"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6pPr>
      <a:lvl7pPr marL="861208"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7pPr>
      <a:lvl8pPr marL="1291812"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8pPr>
      <a:lvl9pPr marL="1722417"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506">
          <a:solidFill>
            <a:schemeClr val="tx1"/>
          </a:solidFill>
          <a:latin typeface="+mn-lt"/>
          <a:ea typeface="+mn-ea"/>
          <a:cs typeface="+mn-cs"/>
        </a:defRPr>
      </a:lvl1pPr>
      <a:lvl2pPr marL="182409" indent="-180914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506">
          <a:solidFill>
            <a:schemeClr val="tx1"/>
          </a:solidFill>
          <a:latin typeface="+mn-lt"/>
        </a:defRPr>
      </a:lvl2pPr>
      <a:lvl3pPr marL="430604" indent="-246701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06">
          <a:solidFill>
            <a:schemeClr val="tx1"/>
          </a:solidFill>
          <a:latin typeface="+mn-lt"/>
        </a:defRPr>
      </a:lvl3pPr>
      <a:lvl4pPr marL="578625" indent="-146525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506">
          <a:solidFill>
            <a:schemeClr val="tx1"/>
          </a:solidFill>
          <a:latin typeface="+mn-lt"/>
        </a:defRPr>
      </a:lvl4pPr>
      <a:lvl5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5pPr>
      <a:lvl6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6pPr>
      <a:lvl7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7pPr>
      <a:lvl8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8pPr>
      <a:lvl9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1pPr>
      <a:lvl2pPr marL="430604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2pPr>
      <a:lvl3pPr marL="861208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3pPr>
      <a:lvl4pPr marL="1291812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4pPr>
      <a:lvl5pPr marL="1722417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5pPr>
      <a:lvl6pPr marL="2153020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6pPr>
      <a:lvl7pPr marL="2583625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7pPr>
      <a:lvl8pPr marL="3014228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8pPr>
      <a:lvl9pPr marL="3444832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926760056"/>
              </p:ext>
            </p:extLst>
          </p:nvPr>
        </p:nvGraphicFramePr>
        <p:xfrm>
          <a:off x="1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07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75483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818898" y="1983640"/>
            <a:ext cx="2019784" cy="8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65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1506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940726" y="4201620"/>
            <a:ext cx="1776127" cy="8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65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1506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5668" y="1990667"/>
            <a:ext cx="4755582" cy="11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7" y="348594"/>
            <a:ext cx="7385392" cy="27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361746" y="27536"/>
            <a:ext cx="804707" cy="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18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318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1612" y="946660"/>
            <a:ext cx="9526956" cy="23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06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31613" y="6276484"/>
            <a:ext cx="9449744" cy="14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41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31614" y="6578596"/>
            <a:ext cx="7586117" cy="14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574139" indent="-574139" defTabSz="843267">
              <a:tabLst>
                <a:tab pos="577129" algn="l"/>
              </a:tabLst>
            </a:pPr>
            <a:r>
              <a:rPr lang="ru-RU" sz="941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94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605668" y="1154879"/>
            <a:ext cx="4713466" cy="513459"/>
            <a:chOff x="915" y="713"/>
            <a:chExt cx="2686" cy="317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3"/>
              <a:ext cx="2686" cy="31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611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sz="1611" dirty="0" smtClean="0">
                  <a:solidFill>
                    <a:srgbClr val="808080"/>
                  </a:solidFill>
                </a:rPr>
                <a:t>Unit of measure</a:t>
              </a:r>
              <a:endParaRPr lang="ru-RU" sz="1611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31612" y="6454684"/>
            <a:ext cx="963274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86120" bIns="86120" anchor="ctr"/>
          <a:lstStyle/>
          <a:p>
            <a:pPr>
              <a:defRPr/>
            </a:pPr>
            <a:endParaRPr lang="ru-RU" sz="1696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39948" y="902198"/>
            <a:ext cx="9626105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86120" bIns="86120" anchor="ctr"/>
          <a:lstStyle/>
          <a:p>
            <a:pPr>
              <a:defRPr/>
            </a:pPr>
            <a:endParaRPr lang="ru-RU" sz="1696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59850" y="42453"/>
            <a:ext cx="980948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7" y="119001"/>
            <a:ext cx="1107965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9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43267" rtl="0" eaLnBrk="1" fontAlgn="base" hangingPunct="1">
        <a:spcBef>
          <a:spcPct val="0"/>
        </a:spcBef>
        <a:spcAft>
          <a:spcPct val="0"/>
        </a:spcAft>
        <a:tabLst>
          <a:tab pos="336410" algn="l"/>
        </a:tabLst>
        <a:defRPr sz="179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2pPr>
      <a:lvl3pPr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3pPr>
      <a:lvl4pPr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4pPr>
      <a:lvl5pPr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5pPr>
      <a:lvl6pPr marL="430604"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6pPr>
      <a:lvl7pPr marL="861208"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7pPr>
      <a:lvl8pPr marL="1291812"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8pPr>
      <a:lvl9pPr marL="1722417"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506">
          <a:solidFill>
            <a:schemeClr val="tx1"/>
          </a:solidFill>
          <a:latin typeface="+mn-lt"/>
          <a:ea typeface="+mn-ea"/>
          <a:cs typeface="+mn-cs"/>
        </a:defRPr>
      </a:lvl1pPr>
      <a:lvl2pPr marL="182409" indent="-180914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506">
          <a:solidFill>
            <a:schemeClr val="tx1"/>
          </a:solidFill>
          <a:latin typeface="+mn-lt"/>
        </a:defRPr>
      </a:lvl2pPr>
      <a:lvl3pPr marL="430604" indent="-246701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06">
          <a:solidFill>
            <a:schemeClr val="tx1"/>
          </a:solidFill>
          <a:latin typeface="+mn-lt"/>
        </a:defRPr>
      </a:lvl3pPr>
      <a:lvl4pPr marL="578625" indent="-146525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506">
          <a:solidFill>
            <a:schemeClr val="tx1"/>
          </a:solidFill>
          <a:latin typeface="+mn-lt"/>
        </a:defRPr>
      </a:lvl4pPr>
      <a:lvl5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5pPr>
      <a:lvl6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6pPr>
      <a:lvl7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7pPr>
      <a:lvl8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8pPr>
      <a:lvl9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1pPr>
      <a:lvl2pPr marL="430604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2pPr>
      <a:lvl3pPr marL="861208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3pPr>
      <a:lvl4pPr marL="1291812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4pPr>
      <a:lvl5pPr marL="1722417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5pPr>
      <a:lvl6pPr marL="2153020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6pPr>
      <a:lvl7pPr marL="2583625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7pPr>
      <a:lvl8pPr marL="3014228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8pPr>
      <a:lvl9pPr marL="3444832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901608889"/>
              </p:ext>
            </p:extLst>
          </p:nvPr>
        </p:nvGraphicFramePr>
        <p:xfrm>
          <a:off x="1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75483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818898" y="1983640"/>
            <a:ext cx="2019784" cy="8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65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1506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940726" y="4201620"/>
            <a:ext cx="1776127" cy="8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65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1506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5668" y="1990667"/>
            <a:ext cx="4755582" cy="11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7" y="348594"/>
            <a:ext cx="7385392" cy="27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361746" y="27536"/>
            <a:ext cx="804707" cy="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18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318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1612" y="946660"/>
            <a:ext cx="9526956" cy="23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06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31613" y="6276484"/>
            <a:ext cx="9449744" cy="14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41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31614" y="6578596"/>
            <a:ext cx="7586117" cy="14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574139" indent="-574139" defTabSz="843267">
              <a:tabLst>
                <a:tab pos="577129" algn="l"/>
              </a:tabLst>
            </a:pPr>
            <a:r>
              <a:rPr lang="ru-RU" sz="941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94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605668" y="1154879"/>
            <a:ext cx="4713466" cy="513459"/>
            <a:chOff x="915" y="713"/>
            <a:chExt cx="2686" cy="317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3"/>
              <a:ext cx="2686" cy="31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611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sz="1611" dirty="0" smtClean="0">
                  <a:solidFill>
                    <a:srgbClr val="808080"/>
                  </a:solidFill>
                </a:rPr>
                <a:t>Unit of measure</a:t>
              </a:r>
              <a:endParaRPr lang="ru-RU" sz="1611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31612" y="6454684"/>
            <a:ext cx="963274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86120" bIns="86120" anchor="ctr"/>
          <a:lstStyle/>
          <a:p>
            <a:pPr>
              <a:defRPr/>
            </a:pPr>
            <a:endParaRPr lang="ru-RU" sz="1696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39948" y="902198"/>
            <a:ext cx="9626105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86120" bIns="86120" anchor="ctr"/>
          <a:lstStyle/>
          <a:p>
            <a:pPr>
              <a:defRPr/>
            </a:pPr>
            <a:endParaRPr lang="ru-RU" sz="1696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59850" y="42453"/>
            <a:ext cx="980948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7" y="119001"/>
            <a:ext cx="1107965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71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43267" rtl="0" eaLnBrk="1" fontAlgn="base" hangingPunct="1">
        <a:spcBef>
          <a:spcPct val="0"/>
        </a:spcBef>
        <a:spcAft>
          <a:spcPct val="0"/>
        </a:spcAft>
        <a:tabLst>
          <a:tab pos="336410" algn="l"/>
        </a:tabLst>
        <a:defRPr sz="179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2pPr>
      <a:lvl3pPr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3pPr>
      <a:lvl4pPr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4pPr>
      <a:lvl5pPr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5pPr>
      <a:lvl6pPr marL="430604"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6pPr>
      <a:lvl7pPr marL="861208"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7pPr>
      <a:lvl8pPr marL="1291812"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8pPr>
      <a:lvl9pPr marL="1722417" algn="l" defTabSz="843267" rtl="0" eaLnBrk="1" fontAlgn="base" hangingPunct="1">
        <a:spcBef>
          <a:spcPct val="0"/>
        </a:spcBef>
        <a:spcAft>
          <a:spcPct val="0"/>
        </a:spcAft>
        <a:defRPr sz="179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506">
          <a:solidFill>
            <a:schemeClr val="tx1"/>
          </a:solidFill>
          <a:latin typeface="+mn-lt"/>
          <a:ea typeface="+mn-ea"/>
          <a:cs typeface="+mn-cs"/>
        </a:defRPr>
      </a:lvl1pPr>
      <a:lvl2pPr marL="182409" indent="-180914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506">
          <a:solidFill>
            <a:schemeClr val="tx1"/>
          </a:solidFill>
          <a:latin typeface="+mn-lt"/>
        </a:defRPr>
      </a:lvl2pPr>
      <a:lvl3pPr marL="430604" indent="-246701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06">
          <a:solidFill>
            <a:schemeClr val="tx1"/>
          </a:solidFill>
          <a:latin typeface="+mn-lt"/>
        </a:defRPr>
      </a:lvl3pPr>
      <a:lvl4pPr marL="578625" indent="-146525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506">
          <a:solidFill>
            <a:schemeClr val="tx1"/>
          </a:solidFill>
          <a:latin typeface="+mn-lt"/>
        </a:defRPr>
      </a:lvl4pPr>
      <a:lvl5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5pPr>
      <a:lvl6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6pPr>
      <a:lvl7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7pPr>
      <a:lvl8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8pPr>
      <a:lvl9pPr marL="706191" indent="-122603" algn="l" defTabSz="84326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1pPr>
      <a:lvl2pPr marL="430604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2pPr>
      <a:lvl3pPr marL="861208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3pPr>
      <a:lvl4pPr marL="1291812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4pPr>
      <a:lvl5pPr marL="1722417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5pPr>
      <a:lvl6pPr marL="2153020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6pPr>
      <a:lvl7pPr marL="2583625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7pPr>
      <a:lvl8pPr marL="3014228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8pPr>
      <a:lvl9pPr marL="3444832" algn="l" defTabSz="861208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13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7.png"/><Relationship Id="rId7" Type="http://schemas.openxmlformats.org/officeDocument/2006/relationships/image" Target="../media/image50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1.png"/><Relationship Id="rId7" Type="http://schemas.openxmlformats.org/officeDocument/2006/relationships/image" Target="../media/image6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jpe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13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3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817" y="4362948"/>
            <a:ext cx="9560298" cy="1114355"/>
          </a:xfrm>
          <a:prstGeom prst="rect">
            <a:avLst/>
          </a:prstGeom>
          <a:noFill/>
        </p:spPr>
        <p:txBody>
          <a:bodyPr wrap="square" lIns="97737" tIns="48869" rIns="97737" bIns="48869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проект</a:t>
            </a:r>
          </a:p>
          <a:p>
            <a:pPr algn="ctr" eaLnBrk="0" hangingPunct="0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«</a:t>
            </a:r>
            <a:r>
              <a:rPr lang="ru-RU" alt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Оптимизация </a:t>
            </a:r>
            <a:r>
              <a:rPr lang="ru-RU" alt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процесса </a:t>
            </a:r>
            <a:r>
              <a:rPr lang="ru-RU" alt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подготовки к </a:t>
            </a:r>
          </a:p>
          <a:p>
            <a:pPr algn="ctr" eaLnBrk="0" hangingPunct="0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самостоятельной деятельности детей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pic>
        <p:nvPicPr>
          <p:cNvPr id="6" name="Picture 2" descr="Coat of arms of Oryol Oblast (large)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7256" y="198403"/>
            <a:ext cx="1346843" cy="163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0081" y="1967806"/>
            <a:ext cx="1941194" cy="560357"/>
          </a:xfrm>
          <a:prstGeom prst="rect">
            <a:avLst/>
          </a:prstGeom>
        </p:spPr>
        <p:txBody>
          <a:bodyPr wrap="none" lIns="97737" tIns="48869" rIns="97737" bIns="48869">
            <a:spAutoFit/>
          </a:bodyPr>
          <a:lstStyle/>
          <a:p>
            <a:pPr algn="ctr">
              <a:defRPr/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Правительство </a:t>
            </a:r>
          </a:p>
          <a:p>
            <a:pPr algn="ctr">
              <a:defRPr/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Орловской области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96616" y="1866071"/>
            <a:ext cx="3693912" cy="329525"/>
          </a:xfrm>
          <a:prstGeom prst="rect">
            <a:avLst/>
          </a:prstGeom>
        </p:spPr>
        <p:txBody>
          <a:bodyPr lIns="97737" tIns="48869" rIns="97737" bIns="48869">
            <a:spAutoFit/>
          </a:bodyPr>
          <a:lstStyle/>
          <a:p>
            <a:pPr algn="ctr">
              <a:defRPr/>
            </a:pP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5791" y="6166452"/>
            <a:ext cx="5042940" cy="391080"/>
          </a:xfrm>
          <a:prstGeom prst="rect">
            <a:avLst/>
          </a:prstGeom>
          <a:noFill/>
        </p:spPr>
        <p:txBody>
          <a:bodyPr wrap="none" lIns="97737" tIns="48869" rIns="97737" bIns="48869" rtlCol="0">
            <a:spAutoFit/>
          </a:bodyPr>
          <a:lstStyle/>
          <a:p>
            <a:r>
              <a:rPr 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 реализации</a:t>
            </a:r>
            <a:r>
              <a:rPr lang="en-US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20.01.2022- 31.07.2022гг</a:t>
            </a:r>
            <a:r>
              <a:rPr 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841" y="3689324"/>
            <a:ext cx="8884248" cy="714246"/>
          </a:xfrm>
          <a:prstGeom prst="rect">
            <a:avLst/>
          </a:prstGeom>
          <a:noFill/>
        </p:spPr>
        <p:txBody>
          <a:bodyPr wrap="none" lIns="97737" tIns="48869" rIns="97737" bIns="48869" rtlCol="0">
            <a:spAutoFit/>
          </a:bodyPr>
          <a:lstStyle/>
          <a:p>
            <a:pPr algn="ctr" eaLnBrk="0" hangingPunct="0">
              <a:defRPr/>
            </a:pPr>
            <a:r>
              <a:rPr lang="ru-RU" altLang="ru-RU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alt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униципальное </a:t>
            </a:r>
            <a:r>
              <a:rPr lang="ru-RU" altLang="ru-RU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бюджетное дошкольное образовательное учреждение </a:t>
            </a:r>
          </a:p>
          <a:p>
            <a:pPr algn="ctr" eaLnBrk="0" hangingPunct="0">
              <a:defRPr/>
            </a:pPr>
            <a:r>
              <a:rPr lang="ru-RU" altLang="ru-RU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«Детский сад № </a:t>
            </a:r>
            <a:r>
              <a:rPr lang="ru-RU" alt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47» </a:t>
            </a:r>
            <a:r>
              <a:rPr lang="ru-RU" altLang="ru-RU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комбинированного вида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96071" y="2841448"/>
            <a:ext cx="4952122" cy="898914"/>
          </a:xfrm>
          <a:prstGeom prst="rect">
            <a:avLst/>
          </a:prstGeom>
        </p:spPr>
        <p:txBody>
          <a:bodyPr lIns="97740" tIns="48870" rIns="97740" bIns="48870">
            <a:sp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Орловской области «Эффективный регион»</a:t>
            </a:r>
          </a:p>
        </p:txBody>
      </p:sp>
      <p:pic>
        <p:nvPicPr>
          <p:cNvPr id="11" name="Picture 2" descr="C:\Users\User\Downloads\Логотип проекта мелки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40" y="-93236"/>
            <a:ext cx="2627845" cy="289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193" y="372233"/>
            <a:ext cx="1165225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84553" y="2059356"/>
            <a:ext cx="3292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Администрация города Орла</a:t>
            </a:r>
          </a:p>
        </p:txBody>
      </p:sp>
    </p:spTree>
    <p:extLst>
      <p:ext uri="{BB962C8B-B14F-4D97-AF65-F5344CB8AC3E}">
        <p14:creationId xmlns:p14="http://schemas.microsoft.com/office/powerpoint/2010/main" val="42470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397" y="210431"/>
            <a:ext cx="7195741" cy="767903"/>
          </a:xfrm>
        </p:spPr>
        <p:txBody>
          <a:bodyPr/>
          <a:lstStyle/>
          <a:p>
            <a:r>
              <a:rPr lang="ru-RU" alt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Проект «Оптимизация </a:t>
            </a:r>
            <a:r>
              <a:rPr lang="ru-RU" altLang="ru-RU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процесса подготовки  к </a:t>
            </a:r>
            <a:r>
              <a:rPr lang="ru-RU" alt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самостоятельной </a:t>
            </a:r>
            <a:r>
              <a:rPr lang="ru-RU" altLang="ru-RU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детей»</a:t>
            </a:r>
            <a:r>
              <a:rPr lang="ru-RU" altLang="ru-RU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64926" y="1004821"/>
            <a:ext cx="6081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Карта идеального состояния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35138" y="5306756"/>
            <a:ext cx="2770862" cy="544531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ВПП 150 – 220мин. 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5485" y="1589462"/>
            <a:ext cx="1545074" cy="1746607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Воспитатель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Определяет центр активности, требующий подготовки в соответствии с темой недели </a:t>
            </a:r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8- 10 мин.</a:t>
            </a:r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000" b="1" dirty="0" smtClean="0">
                <a:solidFill>
                  <a:srgbClr val="FF0000"/>
                </a:solidFill>
              </a:rPr>
              <a:t>1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82715" y="1589596"/>
            <a:ext cx="1510826" cy="1746607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Воспитатель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Помощник воспитателя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Рационально размещает игровой материал </a:t>
            </a:r>
            <a:r>
              <a:rPr lang="ru-RU" sz="1000" dirty="0" smtClean="0">
                <a:solidFill>
                  <a:schemeClr val="tx1"/>
                </a:solidFill>
              </a:rPr>
              <a:t>, дополняя маркерами пространства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15 </a:t>
            </a:r>
            <a:r>
              <a:rPr lang="ru-RU" sz="1000" dirty="0">
                <a:solidFill>
                  <a:schemeClr val="tx1"/>
                </a:solidFill>
              </a:rPr>
              <a:t>- 20 мин</a:t>
            </a:r>
            <a:r>
              <a:rPr lang="ru-RU" sz="1000" dirty="0"/>
              <a:t>.</a:t>
            </a:r>
            <a:endParaRPr lang="ru-RU" sz="1000" dirty="0">
              <a:solidFill>
                <a:schemeClr val="tx1"/>
              </a:solidFill>
            </a:endParaRP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 </a:t>
            </a:r>
            <a:r>
              <a:rPr lang="ru-RU" sz="1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33573" y="3426585"/>
            <a:ext cx="1900718" cy="1880171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Воспитатель </a:t>
            </a:r>
            <a:r>
              <a:rPr lang="ru-RU" sz="1000" dirty="0">
                <a:solidFill>
                  <a:schemeClr val="tx1"/>
                </a:solidFill>
              </a:rPr>
              <a:t>Анализирует выбор детей центров активности </a:t>
            </a:r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5 - 10 мин.</a:t>
            </a:r>
          </a:p>
          <a:p>
            <a:pPr algn="ctr"/>
            <a:r>
              <a:rPr lang="ru-RU" sz="1000" b="1" dirty="0">
                <a:solidFill>
                  <a:srgbClr val="FF0000"/>
                </a:solidFill>
              </a:rPr>
              <a:t> 6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77894" y="3426585"/>
            <a:ext cx="1780330" cy="1880171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Дети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Самостоятельная деятельность в центрах активности </a:t>
            </a:r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60 - 120 мин</a:t>
            </a:r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000" b="1" dirty="0" smtClean="0">
                <a:solidFill>
                  <a:srgbClr val="FF0000"/>
                </a:solidFill>
              </a:rPr>
              <a:t>5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38145" y="1589461"/>
            <a:ext cx="1618180" cy="1746607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Воспитатель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Помощник воспитателя </a:t>
            </a:r>
            <a:r>
              <a:rPr lang="ru-RU" sz="1000" dirty="0">
                <a:solidFill>
                  <a:schemeClr val="tx1"/>
                </a:solidFill>
              </a:rPr>
              <a:t>Знакомит детей с наполняемостью центров активности и правилами пользования материалами 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10-15 мин.</a:t>
            </a:r>
          </a:p>
          <a:p>
            <a:pPr algn="ctr"/>
            <a:r>
              <a:rPr lang="ru-RU" sz="1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49402" y="1589462"/>
            <a:ext cx="1720657" cy="1746606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Воспитатель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Помощник воспитателя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Оснащает малопривлекательные центры активности недостающими </a:t>
            </a:r>
            <a:r>
              <a:rPr lang="ru-RU" sz="1000" dirty="0" smtClean="0">
                <a:solidFill>
                  <a:schemeClr val="tx1"/>
                </a:solidFill>
              </a:rPr>
              <a:t>материалами, дополняет алгоритмами действий</a:t>
            </a:r>
            <a:endParaRPr lang="ru-RU" sz="1000" dirty="0">
              <a:solidFill>
                <a:schemeClr val="tx1"/>
              </a:solidFill>
            </a:endParaRP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 52 – 65 мин</a:t>
            </a:r>
          </a:p>
          <a:p>
            <a:pPr algn="ctr"/>
            <a:r>
              <a:rPr lang="ru-RU" sz="1000" b="1" dirty="0">
                <a:solidFill>
                  <a:srgbClr val="FF0000"/>
                </a:solidFill>
              </a:rPr>
              <a:t>3 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4208717" y="2325199"/>
            <a:ext cx="565078" cy="357330"/>
          </a:xfrm>
          <a:prstGeom prst="rightArrow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817637" y="2284101"/>
            <a:ext cx="565078" cy="357330"/>
          </a:xfrm>
          <a:prstGeom prst="rightArrow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6673067" y="2477599"/>
            <a:ext cx="565078" cy="357330"/>
          </a:xfrm>
          <a:prstGeom prst="rightArrow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3061699" y="4665628"/>
            <a:ext cx="1017141" cy="390742"/>
          </a:xfrm>
          <a:prstGeom prst="rightArrow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 rot="1107427">
            <a:off x="6857815" y="3511939"/>
            <a:ext cx="1443626" cy="2052372"/>
          </a:xfrm>
          <a:prstGeom prst="curvedLeftArrow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046" y="5306756"/>
            <a:ext cx="3497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/>
              <a:t>ПРЕДЛАГАЕМЫЕ </a:t>
            </a:r>
            <a:r>
              <a:rPr lang="ru-RU" sz="1800" b="1" dirty="0" smtClean="0"/>
              <a:t>РЕШЕНИЯ:</a:t>
            </a:r>
            <a:endParaRPr lang="ru-RU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9151" y="5676088"/>
            <a:ext cx="89005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  применение маркеров пространства</a:t>
            </a:r>
          </a:p>
          <a:p>
            <a:endParaRPr lang="ru-RU" sz="1400" dirty="0" smtClean="0"/>
          </a:p>
          <a:p>
            <a:r>
              <a:rPr lang="ru-RU" sz="1400" dirty="0"/>
              <a:t> </a:t>
            </a:r>
            <a:r>
              <a:rPr lang="ru-RU" sz="1400" dirty="0" smtClean="0"/>
              <a:t>      использование алгоритмов действий                    оптимизация размещения оборудования</a:t>
            </a:r>
            <a:endParaRPr lang="ru-RU" sz="1400" dirty="0"/>
          </a:p>
        </p:txBody>
      </p:sp>
      <p:sp>
        <p:nvSpPr>
          <p:cNvPr id="3" name="Пятно 1 2"/>
          <p:cNvSpPr/>
          <p:nvPr/>
        </p:nvSpPr>
        <p:spPr>
          <a:xfrm>
            <a:off x="397708" y="6045420"/>
            <a:ext cx="449165" cy="476289"/>
          </a:xfrm>
          <a:prstGeom prst="irregularSeal1">
            <a:avLst/>
          </a:prstGeom>
          <a:solidFill>
            <a:srgbClr val="00B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Пятно 1 20"/>
          <p:cNvSpPr/>
          <p:nvPr/>
        </p:nvSpPr>
        <p:spPr>
          <a:xfrm>
            <a:off x="397708" y="5599775"/>
            <a:ext cx="402035" cy="445645"/>
          </a:xfrm>
          <a:prstGeom prst="irregularSeal1">
            <a:avLst/>
          </a:prstGeom>
          <a:solidFill>
            <a:srgbClr val="00B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2" name="Пятно 1 21"/>
          <p:cNvSpPr/>
          <p:nvPr/>
        </p:nvSpPr>
        <p:spPr>
          <a:xfrm>
            <a:off x="4290238" y="6007151"/>
            <a:ext cx="402035" cy="445645"/>
          </a:xfrm>
          <a:prstGeom prst="irregularSeal1">
            <a:avLst/>
          </a:prstGeom>
          <a:solidFill>
            <a:srgbClr val="00B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3" name="Пятно 1 22"/>
          <p:cNvSpPr/>
          <p:nvPr/>
        </p:nvSpPr>
        <p:spPr>
          <a:xfrm>
            <a:off x="3138128" y="3203761"/>
            <a:ext cx="402035" cy="445645"/>
          </a:xfrm>
          <a:prstGeom prst="irregularSeal1">
            <a:avLst/>
          </a:prstGeom>
          <a:solidFill>
            <a:srgbClr val="00B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4" name="Пятно 1 23"/>
          <p:cNvSpPr/>
          <p:nvPr/>
        </p:nvSpPr>
        <p:spPr>
          <a:xfrm>
            <a:off x="7464616" y="3056892"/>
            <a:ext cx="402035" cy="445645"/>
          </a:xfrm>
          <a:prstGeom prst="irregularSeal1">
            <a:avLst/>
          </a:prstGeom>
          <a:solidFill>
            <a:srgbClr val="00B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5" name="Пятно 1 24"/>
          <p:cNvSpPr/>
          <p:nvPr/>
        </p:nvSpPr>
        <p:spPr>
          <a:xfrm>
            <a:off x="4491256" y="5000018"/>
            <a:ext cx="402035" cy="445645"/>
          </a:xfrm>
          <a:prstGeom prst="irregularSeal1">
            <a:avLst/>
          </a:prstGeom>
          <a:solidFill>
            <a:srgbClr val="00B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6" name="Пятно 1 25"/>
          <p:cNvSpPr/>
          <p:nvPr/>
        </p:nvSpPr>
        <p:spPr>
          <a:xfrm>
            <a:off x="5950774" y="3117587"/>
            <a:ext cx="449165" cy="476289"/>
          </a:xfrm>
          <a:prstGeom prst="irregularSeal1">
            <a:avLst/>
          </a:prstGeom>
          <a:solidFill>
            <a:srgbClr val="00B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Пятно 1 26"/>
          <p:cNvSpPr/>
          <p:nvPr/>
        </p:nvSpPr>
        <p:spPr>
          <a:xfrm>
            <a:off x="3491506" y="3024158"/>
            <a:ext cx="402035" cy="445645"/>
          </a:xfrm>
          <a:prstGeom prst="irregularSeal1">
            <a:avLst/>
          </a:prstGeom>
          <a:solidFill>
            <a:srgbClr val="00B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8" name="Пятно 1 27"/>
          <p:cNvSpPr/>
          <p:nvPr/>
        </p:nvSpPr>
        <p:spPr>
          <a:xfrm>
            <a:off x="5548739" y="3244671"/>
            <a:ext cx="402035" cy="445645"/>
          </a:xfrm>
          <a:prstGeom prst="irregularSeal1">
            <a:avLst/>
          </a:prstGeom>
          <a:solidFill>
            <a:srgbClr val="00B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9" name="Пятно 1 28"/>
          <p:cNvSpPr/>
          <p:nvPr/>
        </p:nvSpPr>
        <p:spPr>
          <a:xfrm>
            <a:off x="7846217" y="3132908"/>
            <a:ext cx="402035" cy="445645"/>
          </a:xfrm>
          <a:prstGeom prst="irregularSeal1">
            <a:avLst/>
          </a:prstGeom>
          <a:solidFill>
            <a:srgbClr val="00B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0" name="Пятно 1 29"/>
          <p:cNvSpPr/>
          <p:nvPr/>
        </p:nvSpPr>
        <p:spPr>
          <a:xfrm>
            <a:off x="5048960" y="5083933"/>
            <a:ext cx="402035" cy="445645"/>
          </a:xfrm>
          <a:prstGeom prst="irregularSeal1">
            <a:avLst/>
          </a:prstGeom>
          <a:solidFill>
            <a:srgbClr val="00B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1" name="Пятно 1 30"/>
          <p:cNvSpPr/>
          <p:nvPr/>
        </p:nvSpPr>
        <p:spPr>
          <a:xfrm>
            <a:off x="5548739" y="5049192"/>
            <a:ext cx="449165" cy="476289"/>
          </a:xfrm>
          <a:prstGeom prst="irregularSeal1">
            <a:avLst/>
          </a:prstGeom>
          <a:solidFill>
            <a:srgbClr val="00B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Пятно 1 31"/>
          <p:cNvSpPr/>
          <p:nvPr/>
        </p:nvSpPr>
        <p:spPr>
          <a:xfrm>
            <a:off x="2669002" y="3120733"/>
            <a:ext cx="449165" cy="476289"/>
          </a:xfrm>
          <a:prstGeom prst="irregularSeal1">
            <a:avLst/>
          </a:prstGeom>
          <a:solidFill>
            <a:srgbClr val="00B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" name="Пятно 1 32"/>
          <p:cNvSpPr/>
          <p:nvPr/>
        </p:nvSpPr>
        <p:spPr>
          <a:xfrm>
            <a:off x="5104420" y="3203762"/>
            <a:ext cx="402035" cy="445645"/>
          </a:xfrm>
          <a:prstGeom prst="irregularSeal1">
            <a:avLst/>
          </a:prstGeom>
          <a:solidFill>
            <a:srgbClr val="00B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4" name="Пятно 1 33"/>
          <p:cNvSpPr/>
          <p:nvPr/>
        </p:nvSpPr>
        <p:spPr>
          <a:xfrm>
            <a:off x="8314372" y="3097922"/>
            <a:ext cx="449165" cy="476289"/>
          </a:xfrm>
          <a:prstGeom prst="irregularSeal1">
            <a:avLst/>
          </a:prstGeom>
          <a:solidFill>
            <a:srgbClr val="00B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139" y="122764"/>
            <a:ext cx="5302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3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845" y="129114"/>
            <a:ext cx="5000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054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Прямоугольник 132"/>
          <p:cNvSpPr/>
          <p:nvPr/>
        </p:nvSpPr>
        <p:spPr>
          <a:xfrm>
            <a:off x="36095" y="52987"/>
            <a:ext cx="1279525" cy="752129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5857" y="373854"/>
            <a:ext cx="6993792" cy="287884"/>
          </a:xfrm>
          <a:prstGeom prst="rect">
            <a:avLst/>
          </a:prstGeom>
        </p:spPr>
        <p:txBody>
          <a:bodyPr vert="horz" wrap="square" lIns="0" tIns="12304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951">
              <a:spcBef>
                <a:spcPts val="97"/>
              </a:spcBef>
            </a:pPr>
            <a:r>
              <a:rPr spc="-10" dirty="0"/>
              <a:t>Сбор </a:t>
            </a:r>
            <a:r>
              <a:rPr spc="-15" dirty="0"/>
              <a:t>фактических</a:t>
            </a:r>
            <a:r>
              <a:rPr spc="41" dirty="0"/>
              <a:t> </a:t>
            </a:r>
            <a:r>
              <a:rPr spc="-5" dirty="0" err="1"/>
              <a:t>данных</a:t>
            </a:r>
            <a:r>
              <a:rPr spc="-5" dirty="0" smtClean="0"/>
              <a:t>.</a:t>
            </a:r>
            <a:r>
              <a:rPr lang="ru-RU" spc="-5" dirty="0" smtClean="0"/>
              <a:t>  </a:t>
            </a:r>
            <a:r>
              <a:rPr spc="-15" dirty="0" err="1" smtClean="0"/>
              <a:t>Производственный</a:t>
            </a:r>
            <a:r>
              <a:rPr spc="31" dirty="0" smtClean="0"/>
              <a:t> </a:t>
            </a:r>
            <a:r>
              <a:rPr spc="-10" dirty="0" err="1"/>
              <a:t>анализ</a:t>
            </a:r>
            <a:r>
              <a:rPr spc="15" dirty="0"/>
              <a:t> </a:t>
            </a:r>
            <a:r>
              <a:rPr spc="-5" dirty="0" smtClean="0"/>
              <a:t>№</a:t>
            </a:r>
            <a:r>
              <a:rPr lang="ru-RU" spc="-5" dirty="0" smtClean="0"/>
              <a:t> </a:t>
            </a:r>
            <a:r>
              <a:rPr spc="-5" dirty="0" smtClean="0"/>
              <a:t>1</a:t>
            </a:r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506143" y="942761"/>
            <a:ext cx="3811727" cy="297892"/>
            <a:chOff x="117475" y="1223950"/>
            <a:chExt cx="3737610" cy="292100"/>
          </a:xfrm>
        </p:grpSpPr>
        <p:sp>
          <p:nvSpPr>
            <p:cNvPr id="4" name="object 4"/>
            <p:cNvSpPr/>
            <p:nvPr/>
          </p:nvSpPr>
          <p:spPr>
            <a:xfrm>
              <a:off x="122237" y="1228712"/>
              <a:ext cx="3728085" cy="282575"/>
            </a:xfrm>
            <a:custGeom>
              <a:avLst/>
              <a:gdLst/>
              <a:ahLst/>
              <a:cxnLst/>
              <a:rect l="l" t="t" r="r" b="b"/>
              <a:pathLst>
                <a:path w="3728085" h="282575">
                  <a:moveTo>
                    <a:pt x="3728085" y="0"/>
                  </a:moveTo>
                  <a:lnTo>
                    <a:pt x="0" y="0"/>
                  </a:lnTo>
                  <a:lnTo>
                    <a:pt x="0" y="282460"/>
                  </a:lnTo>
                  <a:lnTo>
                    <a:pt x="3728085" y="282460"/>
                  </a:lnTo>
                  <a:lnTo>
                    <a:pt x="3728085" y="0"/>
                  </a:lnTo>
                  <a:close/>
                </a:path>
              </a:pathLst>
            </a:custGeom>
            <a:solidFill>
              <a:srgbClr val="E9EDF3"/>
            </a:solidFill>
          </p:spPr>
          <p:txBody>
            <a:bodyPr wrap="square" lIns="0" tIns="0" rIns="0" bIns="0" rtlCol="0"/>
            <a:lstStyle/>
            <a:p>
              <a:endParaRPr sz="1744"/>
            </a:p>
          </p:txBody>
        </p:sp>
        <p:sp>
          <p:nvSpPr>
            <p:cNvPr id="5" name="object 5"/>
            <p:cNvSpPr/>
            <p:nvPr/>
          </p:nvSpPr>
          <p:spPr>
            <a:xfrm>
              <a:off x="122237" y="1228712"/>
              <a:ext cx="3728085" cy="282575"/>
            </a:xfrm>
            <a:custGeom>
              <a:avLst/>
              <a:gdLst/>
              <a:ahLst/>
              <a:cxnLst/>
              <a:rect l="l" t="t" r="r" b="b"/>
              <a:pathLst>
                <a:path w="3728085" h="282575">
                  <a:moveTo>
                    <a:pt x="0" y="282460"/>
                  </a:moveTo>
                  <a:lnTo>
                    <a:pt x="3728085" y="282460"/>
                  </a:lnTo>
                  <a:lnTo>
                    <a:pt x="3728085" y="0"/>
                  </a:lnTo>
                  <a:lnTo>
                    <a:pt x="0" y="0"/>
                  </a:lnTo>
                  <a:lnTo>
                    <a:pt x="0" y="28246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sz="1744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42264" y="1003529"/>
            <a:ext cx="2932297" cy="169390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marL="12951">
              <a:spcBef>
                <a:spcPts val="97"/>
              </a:spcBef>
            </a:pPr>
            <a:r>
              <a:rPr sz="1020" b="1" spc="-5" dirty="0">
                <a:latin typeface="Arial"/>
                <a:cs typeface="Arial"/>
              </a:rPr>
              <a:t>Мониторинг</a:t>
            </a:r>
            <a:r>
              <a:rPr sz="1020" b="1" spc="-10" dirty="0">
                <a:latin typeface="Arial"/>
                <a:cs typeface="Arial"/>
              </a:rPr>
              <a:t> </a:t>
            </a:r>
            <a:r>
              <a:rPr sz="1020" b="1" spc="-5" dirty="0">
                <a:latin typeface="Arial"/>
                <a:cs typeface="Arial"/>
              </a:rPr>
              <a:t>ВПП</a:t>
            </a:r>
            <a:r>
              <a:rPr sz="1020" b="1" spc="5" dirty="0">
                <a:latin typeface="Arial"/>
                <a:cs typeface="Arial"/>
              </a:rPr>
              <a:t> </a:t>
            </a:r>
            <a:r>
              <a:rPr sz="1020" b="1" spc="-5" dirty="0">
                <a:latin typeface="Arial"/>
                <a:cs typeface="Arial"/>
              </a:rPr>
              <a:t>по каждому</a:t>
            </a:r>
            <a:r>
              <a:rPr sz="1020" b="1" spc="-20" dirty="0">
                <a:latin typeface="Arial"/>
                <a:cs typeface="Arial"/>
              </a:rPr>
              <a:t> </a:t>
            </a:r>
            <a:r>
              <a:rPr sz="1020" b="1" spc="-10" dirty="0">
                <a:latin typeface="Arial"/>
                <a:cs typeface="Arial"/>
              </a:rPr>
              <a:t>этапу </a:t>
            </a:r>
            <a:r>
              <a:rPr sz="1020" b="1" spc="-5" dirty="0">
                <a:latin typeface="Arial"/>
                <a:cs typeface="Arial"/>
              </a:rPr>
              <a:t>процесса</a:t>
            </a:r>
            <a:endParaRPr sz="102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33971" y="1821417"/>
            <a:ext cx="1621571" cy="0"/>
          </a:xfrm>
          <a:custGeom>
            <a:avLst/>
            <a:gdLst/>
            <a:ahLst/>
            <a:cxnLst/>
            <a:rect l="l" t="t" r="r" b="b"/>
            <a:pathLst>
              <a:path w="1590040">
                <a:moveTo>
                  <a:pt x="0" y="0"/>
                </a:moveTo>
                <a:lnTo>
                  <a:pt x="1589658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744"/>
          </a:p>
        </p:txBody>
      </p:sp>
      <p:sp>
        <p:nvSpPr>
          <p:cNvPr id="15" name="object 15"/>
          <p:cNvSpPr txBox="1"/>
          <p:nvPr/>
        </p:nvSpPr>
        <p:spPr>
          <a:xfrm>
            <a:off x="4423010" y="1302178"/>
            <a:ext cx="2712763" cy="506855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marL="12951">
              <a:spcBef>
                <a:spcPts val="97"/>
              </a:spcBef>
            </a:pPr>
            <a:r>
              <a:rPr sz="1020" b="1" spc="-10" dirty="0">
                <a:latin typeface="Arial"/>
                <a:cs typeface="Arial"/>
              </a:rPr>
              <a:t>Анализ</a:t>
            </a:r>
            <a:r>
              <a:rPr sz="1020" b="1" spc="20" dirty="0">
                <a:latin typeface="Arial"/>
                <a:cs typeface="Arial"/>
              </a:rPr>
              <a:t> </a:t>
            </a:r>
            <a:r>
              <a:rPr sz="1020" b="1" spc="-5" dirty="0">
                <a:latin typeface="Arial"/>
                <a:cs typeface="Arial"/>
              </a:rPr>
              <a:t>и</a:t>
            </a:r>
            <a:r>
              <a:rPr sz="1020" b="1" spc="-20" dirty="0">
                <a:latin typeface="Arial"/>
                <a:cs typeface="Arial"/>
              </a:rPr>
              <a:t> </a:t>
            </a:r>
            <a:r>
              <a:rPr sz="1020" b="1" spc="-10" dirty="0">
                <a:latin typeface="Arial"/>
                <a:cs typeface="Arial"/>
              </a:rPr>
              <a:t>решение</a:t>
            </a:r>
            <a:r>
              <a:rPr sz="1020" b="1" spc="-5" dirty="0">
                <a:latin typeface="Arial"/>
                <a:cs typeface="Arial"/>
              </a:rPr>
              <a:t> проблем</a:t>
            </a:r>
            <a:endParaRPr sz="1020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1173">
              <a:latin typeface="Arial"/>
              <a:cs typeface="Arial"/>
            </a:endParaRPr>
          </a:p>
          <a:p>
            <a:pPr marL="84184">
              <a:tabLst>
                <a:tab pos="1511435" algn="l"/>
              </a:tabLst>
            </a:pPr>
            <a:r>
              <a:rPr sz="1020" b="1" spc="-5" dirty="0">
                <a:latin typeface="Arial"/>
                <a:cs typeface="Arial"/>
              </a:rPr>
              <a:t>Проблема	Коренная</a:t>
            </a:r>
            <a:r>
              <a:rPr sz="1020" b="1" spc="-56" dirty="0">
                <a:latin typeface="Arial"/>
                <a:cs typeface="Arial"/>
              </a:rPr>
              <a:t> </a:t>
            </a:r>
            <a:r>
              <a:rPr sz="1020" b="1" spc="-5" dirty="0">
                <a:latin typeface="Arial"/>
                <a:cs typeface="Arial"/>
              </a:rPr>
              <a:t>причина</a:t>
            </a:r>
            <a:endParaRPr sz="102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69649" y="1821417"/>
            <a:ext cx="1692158" cy="0"/>
          </a:xfrm>
          <a:custGeom>
            <a:avLst/>
            <a:gdLst/>
            <a:ahLst/>
            <a:cxnLst/>
            <a:rect l="l" t="t" r="r" b="b"/>
            <a:pathLst>
              <a:path w="1659254">
                <a:moveTo>
                  <a:pt x="0" y="0"/>
                </a:moveTo>
                <a:lnTo>
                  <a:pt x="1659127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744"/>
          </a:p>
        </p:txBody>
      </p:sp>
      <p:sp>
        <p:nvSpPr>
          <p:cNvPr id="18" name="object 18"/>
          <p:cNvSpPr txBox="1"/>
          <p:nvPr/>
        </p:nvSpPr>
        <p:spPr>
          <a:xfrm>
            <a:off x="7657991" y="1631674"/>
            <a:ext cx="1574944" cy="172503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marL="12951">
              <a:spcBef>
                <a:spcPts val="97"/>
              </a:spcBef>
            </a:pPr>
            <a:r>
              <a:rPr sz="1020" b="1" spc="-10" dirty="0">
                <a:latin typeface="Arial"/>
                <a:cs typeface="Arial"/>
              </a:rPr>
              <a:t>Предлагаемые</a:t>
            </a:r>
            <a:r>
              <a:rPr sz="1020" b="1" spc="-31" dirty="0">
                <a:latin typeface="Arial"/>
                <a:cs typeface="Arial"/>
              </a:rPr>
              <a:t> </a:t>
            </a:r>
            <a:r>
              <a:rPr sz="1020" b="1" spc="-10" dirty="0">
                <a:latin typeface="Arial"/>
                <a:cs typeface="Arial"/>
              </a:rPr>
              <a:t>решения</a:t>
            </a:r>
            <a:endParaRPr sz="102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57174" y="1925227"/>
            <a:ext cx="1215530" cy="323471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endParaRPr lang="ru-RU" sz="918" dirty="0"/>
          </a:p>
          <a:p>
            <a:pPr marL="208519" marR="99726" indent="-196215">
              <a:spcBef>
                <a:spcPts val="97"/>
              </a:spcBef>
              <a:buSzPct val="125000"/>
              <a:buChar char="▪"/>
              <a:tabLst>
                <a:tab pos="208519" algn="l"/>
                <a:tab pos="209165" algn="l"/>
              </a:tabLst>
            </a:pPr>
            <a:endParaRPr sz="1020" dirty="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364921" y="1919786"/>
            <a:ext cx="303073" cy="230543"/>
            <a:chOff x="3906456" y="1882457"/>
            <a:chExt cx="297180" cy="226060"/>
          </a:xfrm>
        </p:grpSpPr>
        <p:sp>
          <p:nvSpPr>
            <p:cNvPr id="23" name="object 23"/>
            <p:cNvSpPr/>
            <p:nvPr/>
          </p:nvSpPr>
          <p:spPr>
            <a:xfrm>
              <a:off x="3911219" y="1887220"/>
              <a:ext cx="287655" cy="216535"/>
            </a:xfrm>
            <a:custGeom>
              <a:avLst/>
              <a:gdLst/>
              <a:ahLst/>
              <a:cxnLst/>
              <a:rect l="l" t="t" r="r" b="b"/>
              <a:pathLst>
                <a:path w="287654" h="216535">
                  <a:moveTo>
                    <a:pt x="143636" y="0"/>
                  </a:moveTo>
                  <a:lnTo>
                    <a:pt x="103885" y="20574"/>
                  </a:lnTo>
                  <a:lnTo>
                    <a:pt x="54863" y="20574"/>
                  </a:lnTo>
                  <a:lnTo>
                    <a:pt x="39623" y="53975"/>
                  </a:lnTo>
                  <a:lnTo>
                    <a:pt x="0" y="74675"/>
                  </a:lnTo>
                  <a:lnTo>
                    <a:pt x="15112" y="107950"/>
                  </a:lnTo>
                  <a:lnTo>
                    <a:pt x="0" y="141350"/>
                  </a:lnTo>
                  <a:lnTo>
                    <a:pt x="39623" y="162052"/>
                  </a:lnTo>
                  <a:lnTo>
                    <a:pt x="54863" y="195325"/>
                  </a:lnTo>
                  <a:lnTo>
                    <a:pt x="103885" y="195325"/>
                  </a:lnTo>
                  <a:lnTo>
                    <a:pt x="143636" y="216027"/>
                  </a:lnTo>
                  <a:lnTo>
                    <a:pt x="183260" y="195325"/>
                  </a:lnTo>
                  <a:lnTo>
                    <a:pt x="232282" y="195325"/>
                  </a:lnTo>
                  <a:lnTo>
                    <a:pt x="247522" y="162052"/>
                  </a:lnTo>
                  <a:lnTo>
                    <a:pt x="287146" y="141350"/>
                  </a:lnTo>
                  <a:lnTo>
                    <a:pt x="272033" y="107950"/>
                  </a:lnTo>
                  <a:lnTo>
                    <a:pt x="287146" y="74675"/>
                  </a:lnTo>
                  <a:lnTo>
                    <a:pt x="247522" y="53975"/>
                  </a:lnTo>
                  <a:lnTo>
                    <a:pt x="232282" y="20574"/>
                  </a:lnTo>
                  <a:lnTo>
                    <a:pt x="183260" y="20574"/>
                  </a:lnTo>
                  <a:lnTo>
                    <a:pt x="1436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3</a:t>
              </a:r>
              <a:endParaRPr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911219" y="1887220"/>
              <a:ext cx="287655" cy="216535"/>
            </a:xfrm>
            <a:custGeom>
              <a:avLst/>
              <a:gdLst/>
              <a:ahLst/>
              <a:cxnLst/>
              <a:rect l="l" t="t" r="r" b="b"/>
              <a:pathLst>
                <a:path w="287654" h="216535">
                  <a:moveTo>
                    <a:pt x="0" y="74675"/>
                  </a:moveTo>
                  <a:lnTo>
                    <a:pt x="39623" y="53975"/>
                  </a:lnTo>
                  <a:lnTo>
                    <a:pt x="54863" y="20574"/>
                  </a:lnTo>
                  <a:lnTo>
                    <a:pt x="103885" y="20574"/>
                  </a:lnTo>
                  <a:lnTo>
                    <a:pt x="143636" y="0"/>
                  </a:lnTo>
                  <a:lnTo>
                    <a:pt x="183260" y="20574"/>
                  </a:lnTo>
                  <a:lnTo>
                    <a:pt x="232282" y="20574"/>
                  </a:lnTo>
                  <a:lnTo>
                    <a:pt x="247522" y="53975"/>
                  </a:lnTo>
                  <a:lnTo>
                    <a:pt x="287146" y="74675"/>
                  </a:lnTo>
                  <a:lnTo>
                    <a:pt x="272033" y="107950"/>
                  </a:lnTo>
                  <a:lnTo>
                    <a:pt x="287146" y="141350"/>
                  </a:lnTo>
                  <a:lnTo>
                    <a:pt x="247522" y="162052"/>
                  </a:lnTo>
                  <a:lnTo>
                    <a:pt x="232282" y="195325"/>
                  </a:lnTo>
                  <a:lnTo>
                    <a:pt x="183260" y="195325"/>
                  </a:lnTo>
                  <a:lnTo>
                    <a:pt x="143636" y="216027"/>
                  </a:lnTo>
                  <a:lnTo>
                    <a:pt x="103885" y="195325"/>
                  </a:lnTo>
                  <a:lnTo>
                    <a:pt x="54863" y="195325"/>
                  </a:lnTo>
                  <a:lnTo>
                    <a:pt x="39623" y="162052"/>
                  </a:lnTo>
                  <a:lnTo>
                    <a:pt x="0" y="141350"/>
                  </a:lnTo>
                  <a:lnTo>
                    <a:pt x="15112" y="107950"/>
                  </a:lnTo>
                  <a:lnTo>
                    <a:pt x="0" y="7467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744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464068" y="3081243"/>
            <a:ext cx="1411751" cy="209298"/>
          </a:xfrm>
          <a:prstGeom prst="rect">
            <a:avLst/>
          </a:prstGeom>
        </p:spPr>
        <p:txBody>
          <a:bodyPr vert="horz" wrap="square" lIns="0" tIns="16837" rIns="0" bIns="0" rtlCol="0">
            <a:spAutoFit/>
          </a:bodyPr>
          <a:lstStyle/>
          <a:p>
            <a:pPr marL="240897" marR="420275" indent="-228592">
              <a:lnSpc>
                <a:spcPct val="97800"/>
              </a:lnSpc>
              <a:spcBef>
                <a:spcPts val="133"/>
              </a:spcBef>
              <a:tabLst>
                <a:tab pos="240897" algn="l"/>
              </a:tabLst>
            </a:pPr>
            <a:r>
              <a:rPr lang="ru-RU" sz="1122" b="1" spc="-189" dirty="0" smtClean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r>
              <a:rPr sz="1275" spc="-189" dirty="0">
                <a:latin typeface="Arial"/>
                <a:cs typeface="Arial"/>
              </a:rPr>
              <a:t>	</a:t>
            </a:r>
            <a:endParaRPr sz="1020" dirty="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296535" y="945549"/>
            <a:ext cx="303073" cy="229895"/>
            <a:chOff x="3839400" y="927163"/>
            <a:chExt cx="297180" cy="225425"/>
          </a:xfrm>
        </p:grpSpPr>
        <p:sp>
          <p:nvSpPr>
            <p:cNvPr id="31" name="object 31"/>
            <p:cNvSpPr/>
            <p:nvPr/>
          </p:nvSpPr>
          <p:spPr>
            <a:xfrm>
              <a:off x="3844163" y="931926"/>
              <a:ext cx="287655" cy="215900"/>
            </a:xfrm>
            <a:custGeom>
              <a:avLst/>
              <a:gdLst/>
              <a:ahLst/>
              <a:cxnLst/>
              <a:rect l="l" t="t" r="r" b="b"/>
              <a:pathLst>
                <a:path w="287654" h="215900">
                  <a:moveTo>
                    <a:pt x="143637" y="0"/>
                  </a:moveTo>
                  <a:lnTo>
                    <a:pt x="103886" y="20574"/>
                  </a:lnTo>
                  <a:lnTo>
                    <a:pt x="54863" y="20574"/>
                  </a:lnTo>
                  <a:lnTo>
                    <a:pt x="39750" y="53975"/>
                  </a:lnTo>
                  <a:lnTo>
                    <a:pt x="0" y="74549"/>
                  </a:lnTo>
                  <a:lnTo>
                    <a:pt x="15112" y="107950"/>
                  </a:lnTo>
                  <a:lnTo>
                    <a:pt x="0" y="141350"/>
                  </a:lnTo>
                  <a:lnTo>
                    <a:pt x="39750" y="161925"/>
                  </a:lnTo>
                  <a:lnTo>
                    <a:pt x="54863" y="195325"/>
                  </a:lnTo>
                  <a:lnTo>
                    <a:pt x="103886" y="195325"/>
                  </a:lnTo>
                  <a:lnTo>
                    <a:pt x="143637" y="215900"/>
                  </a:lnTo>
                  <a:lnTo>
                    <a:pt x="183261" y="195325"/>
                  </a:lnTo>
                  <a:lnTo>
                    <a:pt x="232283" y="195325"/>
                  </a:lnTo>
                  <a:lnTo>
                    <a:pt x="247523" y="161925"/>
                  </a:lnTo>
                  <a:lnTo>
                    <a:pt x="287147" y="141350"/>
                  </a:lnTo>
                  <a:lnTo>
                    <a:pt x="272034" y="107950"/>
                  </a:lnTo>
                  <a:lnTo>
                    <a:pt x="287147" y="74549"/>
                  </a:lnTo>
                  <a:lnTo>
                    <a:pt x="247523" y="53975"/>
                  </a:lnTo>
                  <a:lnTo>
                    <a:pt x="232283" y="20574"/>
                  </a:lnTo>
                  <a:lnTo>
                    <a:pt x="183261" y="20574"/>
                  </a:lnTo>
                  <a:lnTo>
                    <a:pt x="14363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744"/>
            </a:p>
          </p:txBody>
        </p:sp>
        <p:sp>
          <p:nvSpPr>
            <p:cNvPr id="32" name="object 32"/>
            <p:cNvSpPr/>
            <p:nvPr/>
          </p:nvSpPr>
          <p:spPr>
            <a:xfrm>
              <a:off x="3844163" y="931926"/>
              <a:ext cx="287655" cy="215900"/>
            </a:xfrm>
            <a:custGeom>
              <a:avLst/>
              <a:gdLst/>
              <a:ahLst/>
              <a:cxnLst/>
              <a:rect l="l" t="t" r="r" b="b"/>
              <a:pathLst>
                <a:path w="287654" h="215900">
                  <a:moveTo>
                    <a:pt x="0" y="74549"/>
                  </a:moveTo>
                  <a:lnTo>
                    <a:pt x="39750" y="53975"/>
                  </a:lnTo>
                  <a:lnTo>
                    <a:pt x="54863" y="20574"/>
                  </a:lnTo>
                  <a:lnTo>
                    <a:pt x="103886" y="20574"/>
                  </a:lnTo>
                  <a:lnTo>
                    <a:pt x="143637" y="0"/>
                  </a:lnTo>
                  <a:lnTo>
                    <a:pt x="183261" y="20574"/>
                  </a:lnTo>
                  <a:lnTo>
                    <a:pt x="232283" y="20574"/>
                  </a:lnTo>
                  <a:lnTo>
                    <a:pt x="247523" y="53975"/>
                  </a:lnTo>
                  <a:lnTo>
                    <a:pt x="287147" y="74549"/>
                  </a:lnTo>
                  <a:lnTo>
                    <a:pt x="272034" y="107950"/>
                  </a:lnTo>
                  <a:lnTo>
                    <a:pt x="287147" y="141350"/>
                  </a:lnTo>
                  <a:lnTo>
                    <a:pt x="247523" y="161925"/>
                  </a:lnTo>
                  <a:lnTo>
                    <a:pt x="232283" y="195325"/>
                  </a:lnTo>
                  <a:lnTo>
                    <a:pt x="183261" y="195325"/>
                  </a:lnTo>
                  <a:lnTo>
                    <a:pt x="143637" y="215900"/>
                  </a:lnTo>
                  <a:lnTo>
                    <a:pt x="103886" y="195325"/>
                  </a:lnTo>
                  <a:lnTo>
                    <a:pt x="54863" y="195325"/>
                  </a:lnTo>
                  <a:lnTo>
                    <a:pt x="39750" y="161925"/>
                  </a:lnTo>
                  <a:lnTo>
                    <a:pt x="0" y="141350"/>
                  </a:lnTo>
                  <a:lnTo>
                    <a:pt x="15112" y="107950"/>
                  </a:lnTo>
                  <a:lnTo>
                    <a:pt x="0" y="7454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744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356180" y="957478"/>
            <a:ext cx="185859" cy="189832"/>
          </a:xfrm>
          <a:prstGeom prst="rect">
            <a:avLst/>
          </a:prstGeom>
        </p:spPr>
        <p:txBody>
          <a:bodyPr vert="horz" wrap="square" lIns="0" tIns="13599" rIns="0" bIns="0" rtlCol="0">
            <a:spAutoFit/>
          </a:bodyPr>
          <a:lstStyle/>
          <a:p>
            <a:pPr marL="12951">
              <a:spcBef>
                <a:spcPts val="107"/>
              </a:spcBef>
            </a:pPr>
            <a:r>
              <a:rPr sz="1122" b="1" spc="5" dirty="0">
                <a:solidFill>
                  <a:srgbClr val="FFFFFF"/>
                </a:solidFill>
                <a:latin typeface="Arial"/>
                <a:cs typeface="Arial"/>
              </a:rPr>
              <a:t>№</a:t>
            </a:r>
            <a:endParaRPr sz="1122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33737" y="981102"/>
            <a:ext cx="3408925" cy="169390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marL="12951">
              <a:spcBef>
                <a:spcPts val="97"/>
              </a:spcBef>
            </a:pPr>
            <a:r>
              <a:rPr sz="1020" b="1" spc="-5" dirty="0">
                <a:latin typeface="Arial"/>
                <a:cs typeface="Arial"/>
              </a:rPr>
              <a:t>-</a:t>
            </a:r>
            <a:r>
              <a:rPr sz="1020" b="1" dirty="0">
                <a:latin typeface="Arial"/>
                <a:cs typeface="Arial"/>
              </a:rPr>
              <a:t> </a:t>
            </a:r>
            <a:r>
              <a:rPr sz="1020" b="1" spc="-5" dirty="0">
                <a:latin typeface="Arial"/>
                <a:cs typeface="Arial"/>
              </a:rPr>
              <a:t>Проблема</a:t>
            </a:r>
            <a:r>
              <a:rPr sz="1020" b="1" spc="5" dirty="0">
                <a:latin typeface="Arial"/>
                <a:cs typeface="Arial"/>
              </a:rPr>
              <a:t> </a:t>
            </a:r>
            <a:r>
              <a:rPr sz="1020" b="1" spc="-10" dirty="0">
                <a:latin typeface="Arial"/>
                <a:cs typeface="Arial"/>
              </a:rPr>
              <a:t>(нумерация</a:t>
            </a:r>
            <a:r>
              <a:rPr sz="1020" b="1" spc="10" dirty="0">
                <a:latin typeface="Arial"/>
                <a:cs typeface="Arial"/>
              </a:rPr>
              <a:t> </a:t>
            </a:r>
            <a:r>
              <a:rPr sz="1020" b="1" spc="-5" dirty="0">
                <a:latin typeface="Arial"/>
                <a:cs typeface="Arial"/>
              </a:rPr>
              <a:t>сквозная</a:t>
            </a:r>
            <a:r>
              <a:rPr sz="1020" b="1" dirty="0">
                <a:latin typeface="Arial"/>
                <a:cs typeface="Arial"/>
              </a:rPr>
              <a:t> </a:t>
            </a:r>
            <a:r>
              <a:rPr sz="1020" b="1" spc="-5" dirty="0">
                <a:latin typeface="Arial"/>
                <a:cs typeface="Arial"/>
              </a:rPr>
              <a:t>для</a:t>
            </a:r>
            <a:r>
              <a:rPr sz="1020" b="1" dirty="0">
                <a:latin typeface="Arial"/>
                <a:cs typeface="Arial"/>
              </a:rPr>
              <a:t> </a:t>
            </a:r>
            <a:r>
              <a:rPr sz="1020" b="1" spc="-5" dirty="0">
                <a:latin typeface="Arial"/>
                <a:cs typeface="Arial"/>
              </a:rPr>
              <a:t>всего</a:t>
            </a:r>
            <a:r>
              <a:rPr sz="1020" b="1" spc="-15" dirty="0">
                <a:latin typeface="Arial"/>
                <a:cs typeface="Arial"/>
              </a:rPr>
              <a:t> </a:t>
            </a:r>
            <a:r>
              <a:rPr sz="1020" b="1" spc="-10" dirty="0">
                <a:latin typeface="Arial"/>
                <a:cs typeface="Arial"/>
              </a:rPr>
              <a:t>проекта)</a:t>
            </a:r>
            <a:endParaRPr sz="1020">
              <a:latin typeface="Arial"/>
              <a:cs typeface="Arial"/>
            </a:endParaRPr>
          </a:p>
        </p:txBody>
      </p:sp>
      <p:pic>
        <p:nvPicPr>
          <p:cNvPr id="1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600" y="150589"/>
            <a:ext cx="520570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2" descr="C:\Users\User\Downloads\Логотип проекта мелкий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11668" r="12566" b="11169"/>
          <a:stretch/>
        </p:blipFill>
        <p:spPr bwMode="auto">
          <a:xfrm>
            <a:off x="8464939" y="131292"/>
            <a:ext cx="529311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639759525"/>
              </p:ext>
            </p:extLst>
          </p:nvPr>
        </p:nvGraphicFramePr>
        <p:xfrm>
          <a:off x="510999" y="1302178"/>
          <a:ext cx="3187698" cy="5108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Равнобедренный треугольник 34"/>
          <p:cNvSpPr/>
          <p:nvPr/>
        </p:nvSpPr>
        <p:spPr>
          <a:xfrm rot="16200000">
            <a:off x="3748055" y="2790670"/>
            <a:ext cx="220181" cy="167166"/>
          </a:xfrm>
          <a:prstGeom prst="triangl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44" name="Равнобедренный треугольник 43"/>
          <p:cNvSpPr/>
          <p:nvPr/>
        </p:nvSpPr>
        <p:spPr>
          <a:xfrm rot="16200000">
            <a:off x="1670961" y="6511128"/>
            <a:ext cx="220181" cy="167166"/>
          </a:xfrm>
          <a:prstGeom prst="triangl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14649" y="6440822"/>
            <a:ext cx="2027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Цель проекта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33737" y="1876308"/>
            <a:ext cx="14887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cs typeface="Times New Roman" panose="02020603050405020304" pitchFamily="18" charset="0"/>
              </a:rPr>
              <a:t> большие временные потери педагогов при  подготовке к    самостоятельной деятельности детей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9540" y="1905546"/>
            <a:ext cx="16501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cs typeface="Times New Roman" panose="02020603050405020304" pitchFamily="18" charset="0"/>
              </a:rPr>
              <a:t>отсутствие стандартизированной системы хранения для оборудования занятий детьми  самостоятельной деятельностью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65630" y="1922133"/>
            <a:ext cx="16413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устранение </a:t>
            </a:r>
            <a:r>
              <a:rPr lang="ru-RU" sz="1200" dirty="0"/>
              <a:t>временных потерь </a:t>
            </a:r>
            <a:r>
              <a:rPr lang="ru-RU" sz="1200" dirty="0" smtClean="0"/>
              <a:t>насыщением среды </a:t>
            </a:r>
            <a:r>
              <a:rPr lang="ru-RU" sz="1200" dirty="0"/>
              <a:t>группы элементами «бережливого пространства» для мотивации самостоятельной деятельности воспитанников</a:t>
            </a:r>
          </a:p>
        </p:txBody>
      </p:sp>
    </p:spTree>
    <p:extLst>
      <p:ext uri="{BB962C8B-B14F-4D97-AF65-F5344CB8AC3E}">
        <p14:creationId xmlns:p14="http://schemas.microsoft.com/office/powerpoint/2010/main" val="2756790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244" y="60118"/>
            <a:ext cx="1150315" cy="8330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noFill/>
            </a:endParaRPr>
          </a:p>
        </p:txBody>
      </p:sp>
      <p:sp>
        <p:nvSpPr>
          <p:cNvPr id="182" name="Title 5"/>
          <p:cNvSpPr txBox="1">
            <a:spLocks/>
          </p:cNvSpPr>
          <p:nvPr/>
        </p:nvSpPr>
        <p:spPr bwMode="auto">
          <a:xfrm>
            <a:off x="175483" y="-22605"/>
            <a:ext cx="957469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152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303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455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606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dirty="0" smtClean="0">
                <a:solidFill>
                  <a:schemeClr val="tx2"/>
                </a:solidFill>
              </a:rPr>
              <a:t>                     Как </a:t>
            </a:r>
            <a:r>
              <a:rPr lang="ru-RU" dirty="0">
                <a:solidFill>
                  <a:schemeClr val="tx2"/>
                </a:solidFill>
              </a:rPr>
              <a:t>достигаем целевого </a:t>
            </a:r>
            <a:r>
              <a:rPr lang="ru-RU" dirty="0" smtClean="0">
                <a:solidFill>
                  <a:schemeClr val="tx2"/>
                </a:solidFill>
              </a:rPr>
              <a:t>состояния по проекту </a:t>
            </a:r>
          </a:p>
          <a:p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«Оптимизация процесса подготовки к самостоятельной 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деятельности детей »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142366"/>
              </p:ext>
            </p:extLst>
          </p:nvPr>
        </p:nvGraphicFramePr>
        <p:xfrm>
          <a:off x="277402" y="1171257"/>
          <a:ext cx="9472773" cy="519872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160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35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16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61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653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9317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№ этапа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Длительность</a:t>
                      </a: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900" b="1" baseline="0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(текущая), раб. часы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Длительность (целевая), раб. часы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Предлагаемые</a:t>
                      </a: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решения </a:t>
                      </a:r>
                      <a:br>
                        <a:rPr lang="ru-RU" sz="900" b="1" baseline="0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(по результатам картирования и ПА № 1)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390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 этап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Поиск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и изучение нормативно-правовой и методической литературы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15-20 минут</a:t>
                      </a:r>
                      <a:endParaRPr lang="en-US" sz="9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8-10 минут</a:t>
                      </a:r>
                      <a:endParaRPr lang="en-US" sz="900" b="1" dirty="0" smtClean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900" baseline="0" dirty="0" smtClean="0">
                          <a:latin typeface="+mn-lt"/>
                          <a:ea typeface="Calibri" pitchFamily="34" charset="0"/>
                          <a:cs typeface="Times New Roman" panose="02020603050405020304" pitchFamily="18" charset="0"/>
                        </a:rPr>
                        <a:t> Создание единой методической базы (картотеки).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  <a:ea typeface="Calibri" pitchFamily="34" charset="0"/>
                          <a:cs typeface="Times New Roman" panose="02020603050405020304" pitchFamily="18" charset="0"/>
                        </a:rPr>
                        <a:t>2. Снятие напряжённости труда педагогических работников.</a:t>
                      </a:r>
                    </a:p>
                  </a:txBody>
                  <a:tcPr marL="101078" marR="101078" marT="46649" marB="46649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96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  этап</a:t>
                      </a:r>
                    </a:p>
                  </a:txBody>
                  <a:tcPr marL="101078" marR="101078" marT="46649" marB="46649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Поиск и подготовка маркеров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пространства и алгоритмов действия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ru-RU" sz="9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35- 40 минут</a:t>
                      </a:r>
                      <a:endParaRPr lang="ru-RU" sz="9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67 - 85 минут</a:t>
                      </a:r>
                      <a:endParaRPr lang="en-US" sz="900" b="1" dirty="0" smtClean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Создание единой методической базы высокого уровня.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Снятие напряжённости труда педагогических работников.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ru-RU" sz="9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71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  этап</a:t>
                      </a:r>
                    </a:p>
                  </a:txBody>
                  <a:tcPr marL="101078" marR="101078" marT="46649" marB="46649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Размещение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в предметно-пространственной развивающей среде маркеров пространства и алгоритмов действия.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100-120 минут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</a:pPr>
                      <a:endParaRPr lang="ru-RU" sz="9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единой методической базы высокого уровня.</a:t>
                      </a:r>
                    </a:p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Размещение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в предметно-пространственной развивающей среде маркеров пространства и алгоритмов действия.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sz="900" baseline="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Сокращение финансовых вложений по организации самостоятельной деятельности.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900" dirty="0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51054093"/>
                  </a:ext>
                </a:extLst>
              </a:tr>
              <a:tr h="65354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 этап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Знакомство детей с 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маркерами пространства и алгоритмами действия.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9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20-60 минут</a:t>
                      </a:r>
                    </a:p>
                  </a:txBody>
                  <a:tcPr marL="101078" marR="101078" marT="46649" marB="4664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10-15 минут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900" baseline="0" dirty="0" smtClean="0">
                          <a:latin typeface="+mn-lt"/>
                          <a:ea typeface="Calibri" pitchFamily="34" charset="0"/>
                          <a:cs typeface="Times New Roman" panose="02020603050405020304" pitchFamily="18" charset="0"/>
                        </a:rPr>
                        <a:t> Создание единой методической базы.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  <a:ea typeface="Calibri" pitchFamily="34" charset="0"/>
                          <a:cs typeface="Times New Roman" panose="02020603050405020304" pitchFamily="18" charset="0"/>
                        </a:rPr>
                        <a:t>2. Снятие напряжённости труда педагогических работников.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900" dirty="0" smtClean="0"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3068303"/>
                  </a:ext>
                </a:extLst>
              </a:tr>
              <a:tr h="65354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 этап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Самостоятельная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деятельность детей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30-60 минут</a:t>
                      </a:r>
                    </a:p>
                  </a:txBody>
                  <a:tcPr marL="101078" marR="101078" marT="46649" marB="4664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60-120 минут</a:t>
                      </a:r>
                      <a:endParaRPr lang="en-US" sz="900" b="1" dirty="0" smtClean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900" dirty="0" smtClean="0"/>
                        <a:t>Оптимизация  размещения оборудования.</a:t>
                      </a:r>
                      <a:endParaRPr lang="ru-RU" sz="900" dirty="0" smtClean="0"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54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 этап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Анализ выбора детьми центров активности 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10-15 минут</a:t>
                      </a:r>
                    </a:p>
                  </a:txBody>
                  <a:tcPr marL="101078" marR="101078" marT="46649" marB="4664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5-10 минут</a:t>
                      </a:r>
                      <a:endParaRPr lang="en-US" sz="900" b="1" dirty="0" smtClean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900" baseline="0" dirty="0" smtClean="0">
                          <a:latin typeface="+mn-lt"/>
                          <a:ea typeface="Calibri" pitchFamily="34" charset="0"/>
                          <a:cs typeface="Times New Roman" panose="02020603050405020304" pitchFamily="18" charset="0"/>
                        </a:rPr>
                        <a:t> Создание единой методической базы (картотеки).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900" dirty="0" smtClean="0"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 smtClean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7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Итого ВПП, раб. часы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FF0000"/>
                          </a:solidFill>
                        </a:rPr>
                        <a:t>195 – 320 мин</a:t>
                      </a:r>
                      <a:endParaRPr lang="ru-RU" sz="9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92D050"/>
                          </a:solidFill>
                        </a:rPr>
                        <a:t>150 – 220мин</a:t>
                      </a:r>
                      <a:endParaRPr lang="ru-RU" sz="900" b="1" kern="1200" dirty="0">
                        <a:solidFill>
                          <a:srgbClr val="92D05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5426630"/>
                  </a:ext>
                </a:extLst>
              </a:tr>
            </a:tbl>
          </a:graphicData>
        </a:graphic>
      </p:graphicFrame>
      <p:pic>
        <p:nvPicPr>
          <p:cNvPr id="6" name="Picture 2" descr="C:\Users\User\Downloads\Логотип проекта мелкий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11668" r="12566" b="11169"/>
          <a:stretch/>
        </p:blipFill>
        <p:spPr bwMode="auto">
          <a:xfrm>
            <a:off x="8279296" y="142403"/>
            <a:ext cx="612863" cy="75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205" y="170630"/>
            <a:ext cx="520570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41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070" y="17593"/>
            <a:ext cx="8285687" cy="1101840"/>
          </a:xfrm>
        </p:spPr>
        <p:txBody>
          <a:bodyPr/>
          <a:lstStyle/>
          <a:p>
            <a:pPr algn="ctr"/>
            <a:r>
              <a:rPr lang="ru-RU" dirty="0"/>
              <a:t>Анализ влияния предлагаемых решений, </a:t>
            </a:r>
            <a:r>
              <a:rPr lang="ru-RU" dirty="0" smtClean="0"/>
              <a:t>определение рисков </a:t>
            </a:r>
            <a:br>
              <a:rPr lang="ru-RU" dirty="0" smtClean="0"/>
            </a:br>
            <a:r>
              <a:rPr lang="ru-RU" dirty="0" smtClean="0"/>
              <a:t>по проекту </a:t>
            </a:r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«Оптимизация </a:t>
            </a:r>
            <a:r>
              <a:rPr lang="ru-RU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процесса подготовки к самостоятельной </a:t>
            </a:r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деятельности детей»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394548"/>
              </p:ext>
            </p:extLst>
          </p:nvPr>
        </p:nvGraphicFramePr>
        <p:xfrm>
          <a:off x="452062" y="1253447"/>
          <a:ext cx="9113180" cy="5210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639"/>
                <a:gridCol w="2583951"/>
                <a:gridCol w="2748337"/>
                <a:gridCol w="1808253"/>
              </a:tblGrid>
              <a:tr h="11710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Проблемы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Первопричина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E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Решение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Вклад в достижение цели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153060">
                <a:tc>
                  <a:txBody>
                    <a:bodyPr/>
                    <a:lstStyle/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cs typeface="Times New Roman" panose="02020603050405020304" pitchFamily="18" charset="0"/>
                        </a:rPr>
                        <a:t>Большие временные потери педагогов при  подготовке к самостоятельной  деятельности детей</a:t>
                      </a:r>
                    </a:p>
                    <a:p>
                      <a:endParaRPr lang="ru-RU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материалы в центрах активности недостаточно систематизированы</a:t>
                      </a:r>
                      <a:endParaRPr lang="ru-RU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DE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000" dirty="0" smtClean="0"/>
                        <a:t>переход от планирования к проектированию насыщение среды группы элементами «бережливого пространства»;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000" dirty="0" smtClean="0"/>
                        <a:t> устранение временных потерь насыщения среды группы элементами «бережливого пространства» для мотивации самостоятельной деятельности воспитанников.</a:t>
                      </a:r>
                      <a:endParaRPr lang="ru-RU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выполнение работы в более сжатые сроки </a:t>
                      </a:r>
                      <a:endParaRPr lang="ru-RU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8080"/>
                    </a:solidFill>
                  </a:tcPr>
                </a:tc>
              </a:tr>
              <a:tr h="1153060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000" dirty="0" smtClean="0">
                          <a:cs typeface="Times New Roman" panose="02020603050405020304" pitchFamily="18" charset="0"/>
                        </a:rPr>
                        <a:t>Трудозатраты педагогов при организации  самостоятельной деятельности детей.</a:t>
                      </a:r>
                    </a:p>
                    <a:p>
                      <a:endParaRPr lang="ru-RU" sz="10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несоблюдение педагогами требований к созданию развивающей предметно-пространственной среды в соответствии с ФГОС ДО. Неумение воспитанников выстраивать последовательность своей деятельности.</a:t>
                      </a:r>
                      <a:endParaRPr lang="ru-RU" sz="1000" dirty="0"/>
                    </a:p>
                  </a:txBody>
                  <a:tcPr>
                    <a:solidFill>
                      <a:srgbClr val="D4DE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000" dirty="0" smtClean="0"/>
                        <a:t>дооснащение непопулярных центров активности разнообразными материалами для повышения привлекательности этих центров с учетом темы недели;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000" dirty="0" smtClean="0"/>
                        <a:t> использование приемов игровой мотивации в центрах активности с учетом темы недели. </a:t>
                      </a:r>
                      <a:endParaRPr lang="ru-RU" sz="1000" dirty="0"/>
                    </a:p>
                  </a:txBody>
                  <a:tcP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повышение эффективности игровой мотивации, самостоятельности и инициативы дошкольников</a:t>
                      </a:r>
                      <a:endParaRPr lang="ru-RU" sz="1000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</a:tr>
              <a:tr h="1265953">
                <a:tc>
                  <a:txBody>
                    <a:bodyPr/>
                    <a:lstStyle/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cs typeface="Times New Roman" panose="02020603050405020304" pitchFamily="18" charset="0"/>
                        </a:rPr>
                        <a:t>Временные потери детей при подготовке к самостоятельной деятельности (поиск необходимого оборудования и инвентаря);</a:t>
                      </a:r>
                    </a:p>
                    <a:p>
                      <a:endParaRPr lang="ru-RU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отсутствие условий и мотивации у дошкольников для проявления самостоятельной деятельности в центрах активности. Центры активности визуально не обозначены.</a:t>
                      </a:r>
                      <a:endParaRPr lang="ru-RU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E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1. визуализация центров активности.</a:t>
                      </a:r>
                      <a:endParaRPr lang="ru-RU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увеличение времени самостоятельной деятельности детей в игровых центрах</a:t>
                      </a:r>
                      <a:endParaRPr lang="ru-RU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747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1747" y="116983"/>
            <a:ext cx="7385392" cy="738664"/>
          </a:xfrm>
        </p:spPr>
        <p:txBody>
          <a:bodyPr/>
          <a:lstStyle/>
          <a:p>
            <a:r>
              <a:rPr lang="ru-RU" sz="1600" dirty="0" smtClean="0"/>
              <a:t>План совещания по защите подходов внедрения по проекту </a:t>
            </a:r>
            <a:r>
              <a:rPr 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«Оптимизация процесса подготовки к самостоятельной </a:t>
            </a:r>
            <a:br>
              <a:rPr 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деятельности детей»</a:t>
            </a:r>
            <a:endParaRPr lang="ru-RU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6833" y="885123"/>
            <a:ext cx="1621534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Цель встречи: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2053" y="980671"/>
            <a:ext cx="7787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п</a:t>
            </a:r>
            <a:r>
              <a:rPr lang="ru-RU" sz="1200" dirty="0" smtClean="0"/>
              <a:t>редставить целевое состояние и предлагаемые решения заказчику процесса</a:t>
            </a:r>
          </a:p>
          <a:p>
            <a:r>
              <a:rPr lang="ru-RU" sz="1200" dirty="0" smtClean="0"/>
              <a:t>      и заказчику проекта;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п</a:t>
            </a:r>
            <a:r>
              <a:rPr lang="ru-RU" sz="1200" dirty="0" smtClean="0"/>
              <a:t>олучить одобрение/корректировку предлагаемых решений по достижению целевого состояния процесса. 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86837" y="1744288"/>
            <a:ext cx="2149819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Участники встречи: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176" y="1744288"/>
            <a:ext cx="7119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Синичкина И.В., Чугунова Т.И., </a:t>
            </a:r>
            <a:r>
              <a:rPr lang="ru-RU" sz="1200" dirty="0" err="1"/>
              <a:t>Тупикова</a:t>
            </a:r>
            <a:r>
              <a:rPr lang="ru-RU" sz="1200" dirty="0"/>
              <a:t> Н.Н., Борисова Г.В., </a:t>
            </a:r>
            <a:r>
              <a:rPr lang="ru-RU" sz="1200" dirty="0" err="1"/>
              <a:t>Кокалевская</a:t>
            </a:r>
            <a:r>
              <a:rPr lang="ru-RU" sz="1200" dirty="0"/>
              <a:t> М.В., </a:t>
            </a:r>
            <a:r>
              <a:rPr lang="ru-RU" sz="1200" dirty="0" err="1"/>
              <a:t>Пересада</a:t>
            </a:r>
            <a:r>
              <a:rPr lang="ru-RU" sz="1200" dirty="0"/>
              <a:t> Н.В., </a:t>
            </a:r>
            <a:r>
              <a:rPr lang="ru-RU" sz="1200" dirty="0" err="1"/>
              <a:t>Кондратова</a:t>
            </a:r>
            <a:r>
              <a:rPr lang="ru-RU" sz="1200" dirty="0"/>
              <a:t> О.В., Медведева Я.Н., </a:t>
            </a:r>
            <a:r>
              <a:rPr lang="ru-RU" sz="1200" dirty="0" err="1"/>
              <a:t>Автомонова</a:t>
            </a:r>
            <a:r>
              <a:rPr lang="ru-RU" sz="1200" dirty="0"/>
              <a:t> Н.В..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349973"/>
              </p:ext>
            </p:extLst>
          </p:nvPr>
        </p:nvGraphicFramePr>
        <p:xfrm>
          <a:off x="328774" y="2321740"/>
          <a:ext cx="9411091" cy="4053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779"/>
                <a:gridCol w="1914842"/>
                <a:gridCol w="842947"/>
                <a:gridCol w="1602640"/>
                <a:gridCol w="2493362"/>
                <a:gridCol w="1863521"/>
              </a:tblGrid>
              <a:tr h="50786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Темы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Время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Ответственный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Желаемый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результат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Материалы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2495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Цели и задачи проекта, проблематика текущего состояния процесса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 мин.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Синичкина</a:t>
                      </a:r>
                      <a:r>
                        <a:rPr lang="ru-RU" sz="1000" baseline="0" dirty="0" smtClean="0"/>
                        <a:t> И.В.,</a:t>
                      </a:r>
                    </a:p>
                    <a:p>
                      <a:r>
                        <a:rPr lang="ru-RU" sz="1000" baseline="0" dirty="0" smtClean="0"/>
                        <a:t>руководитель проекта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Информировать о проблематике текущего состояния и необходимости улучшений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000" dirty="0" smtClean="0"/>
                        <a:t>Карточка проекта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000" dirty="0" smtClean="0"/>
                        <a:t>Карта процесса текущего состояния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000" dirty="0" smtClean="0"/>
                        <a:t>ПА №1</a:t>
                      </a:r>
                      <a:endParaRPr lang="ru-RU" sz="1000" dirty="0"/>
                    </a:p>
                  </a:txBody>
                  <a:tcPr/>
                </a:tc>
              </a:tr>
              <a:tr h="69996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Представление</a:t>
                      </a:r>
                      <a:r>
                        <a:rPr lang="ru-RU" sz="1000" baseline="0" dirty="0" smtClean="0"/>
                        <a:t> целевого состояния </a:t>
                      </a:r>
                      <a:r>
                        <a:rPr lang="ru-RU" sz="1000" dirty="0" smtClean="0"/>
                        <a:t> процесса</a:t>
                      </a:r>
                      <a:r>
                        <a:rPr lang="ru-RU" sz="1000" baseline="0" dirty="0" smtClean="0"/>
                        <a:t> (идеального и целевого)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 мин.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000" dirty="0" smtClean="0"/>
                        <a:t>Синичкина</a:t>
                      </a:r>
                      <a:r>
                        <a:rPr lang="ru-RU" sz="1000" baseline="0" dirty="0" smtClean="0"/>
                        <a:t> И.В.,</a:t>
                      </a:r>
                    </a:p>
                    <a:p>
                      <a:r>
                        <a:rPr lang="ru-RU" sz="1000" baseline="0" dirty="0" smtClean="0"/>
                        <a:t>   руководитель проекта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000" baseline="0" dirty="0" smtClean="0"/>
                        <a:t>Участники команды проекта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Обеспечить понимание и одобрение целевого</a:t>
                      </a:r>
                      <a:r>
                        <a:rPr lang="ru-RU" sz="1000" baseline="0" dirty="0" smtClean="0"/>
                        <a:t> состояния процесса (идеального и целевого)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Карта процесса целевого состояния (идеального и целевого)</a:t>
                      </a:r>
                      <a:endParaRPr lang="ru-RU" sz="1000" dirty="0"/>
                    </a:p>
                  </a:txBody>
                  <a:tcPr/>
                </a:tc>
              </a:tr>
              <a:tr h="82495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Представление предлагаемых</a:t>
                      </a:r>
                      <a:r>
                        <a:rPr lang="ru-RU" sz="1000" baseline="0" dirty="0" smtClean="0"/>
                        <a:t> решений по достижению целевого состояния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15 мин.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000" dirty="0" smtClean="0"/>
                        <a:t>Синичкина</a:t>
                      </a:r>
                      <a:r>
                        <a:rPr lang="ru-RU" sz="1000" baseline="0" dirty="0" smtClean="0"/>
                        <a:t> И.В.,</a:t>
                      </a:r>
                    </a:p>
                    <a:p>
                      <a:r>
                        <a:rPr lang="ru-RU" sz="1000" baseline="0" dirty="0" smtClean="0"/>
                        <a:t>руководитель проекта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000" baseline="0" dirty="0" smtClean="0"/>
                        <a:t>Участники команды проекта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Обеспечить понимание необходимости каждого</a:t>
                      </a:r>
                      <a:r>
                        <a:rPr lang="ru-RU" sz="1000" baseline="0" dirty="0" smtClean="0"/>
                        <a:t> предлагаемого решения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Перечень предлагаемых решений с оценками</a:t>
                      </a:r>
                      <a:r>
                        <a:rPr lang="ru-RU" sz="1000" baseline="0" dirty="0" smtClean="0"/>
                        <a:t> путей достижения целей, влияния и рисков</a:t>
                      </a:r>
                      <a:endParaRPr lang="ru-RU" sz="1000" dirty="0"/>
                    </a:p>
                  </a:txBody>
                  <a:tcPr/>
                </a:tc>
              </a:tr>
              <a:tr h="68710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Получение одобрения/ корректировки целевого</a:t>
                      </a:r>
                      <a:r>
                        <a:rPr lang="ru-RU" sz="1000" baseline="0" dirty="0" smtClean="0"/>
                        <a:t> состояния и предлагаемых решений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15 мин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Заказчики процесса и заказчик проекта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Целевое</a:t>
                      </a:r>
                      <a:r>
                        <a:rPr lang="ru-RU" sz="1000" baseline="0" dirty="0" smtClean="0"/>
                        <a:t> состояние и все предлагаемые решения одобрены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Нет</a:t>
                      </a:r>
                      <a:endParaRPr lang="ru-RU" sz="1000" dirty="0"/>
                    </a:p>
                  </a:txBody>
                  <a:tcPr/>
                </a:tc>
              </a:tr>
              <a:tr h="482862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882" y="161983"/>
            <a:ext cx="5302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4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107" y="123333"/>
            <a:ext cx="5000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390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993034"/>
              </p:ext>
            </p:extLst>
          </p:nvPr>
        </p:nvGraphicFramePr>
        <p:xfrm>
          <a:off x="179933" y="1112918"/>
          <a:ext cx="9477376" cy="5456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0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99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43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054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30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90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304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3434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3434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3434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3434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34348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34348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34348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34348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34348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34348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</a:tblGrid>
              <a:tr h="352896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Эффект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Статус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399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2021 – 2022 учебный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948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+mn-lt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1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+mn-lt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1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+mn-lt"/>
                          <a:cs typeface="Times New Roman" panose="02020603050405020304" pitchFamily="18" charset="0"/>
                        </a:rPr>
                        <a:t>август</a:t>
                      </a:r>
                      <a:endParaRPr lang="ru-RU" sz="1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950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178" marR="83178" marT="41589" marB="415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Старт проекта</a:t>
                      </a:r>
                    </a:p>
                  </a:txBody>
                  <a:tcPr marL="62378" marR="623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78" marR="623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Синичкина И.В.</a:t>
                      </a:r>
                    </a:p>
                  </a:txBody>
                  <a:tcPr marL="62378" marR="623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20.12.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25733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3178" marR="83178" marT="41589" marB="415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Диагностика и целевое состояние</a:t>
                      </a:r>
                    </a:p>
                  </a:txBody>
                  <a:tcPr marL="62378" marR="623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78" marR="623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Чугунова Т.И.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Тупикова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Н.Н.</a:t>
                      </a:r>
                    </a:p>
                  </a:txBody>
                  <a:tcPr marL="62378" marR="623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01.02.22-21.03.22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25733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3178" marR="83178" marT="41589" marB="415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Разработка текущей карты проекта</a:t>
                      </a:r>
                    </a:p>
                  </a:txBody>
                  <a:tcPr marL="62378" marR="623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78" marR="623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Чугунова Т.И.</a:t>
                      </a:r>
                    </a:p>
                  </a:txBody>
                  <a:tcPr marL="62378" marR="623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01.02.22-21.03.22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33855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3178" marR="83178" marT="41589" marB="415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Выявление проблемы</a:t>
                      </a:r>
                    </a:p>
                  </a:txBody>
                  <a:tcPr marL="62378" marR="623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78" marR="623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78" marR="623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46410">
                <a:tc rowSpan="3"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Большие временные потери педагогов при  подготовке к самостоятельной деятельности детей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4.1.1</a:t>
                      </a:r>
                    </a:p>
                  </a:txBody>
                  <a:tcPr marL="83178" marR="83178" marT="41589" marB="415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Анкетирование педагогов</a:t>
                      </a:r>
                    </a:p>
                  </a:txBody>
                  <a:tcPr marL="62378" marR="623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Экономия времени и материальных ресурсов</a:t>
                      </a:r>
                    </a:p>
                  </a:txBody>
                  <a:tcPr marL="62378" marR="623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Тупикова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Н.Н.</a:t>
                      </a:r>
                    </a:p>
                  </a:txBody>
                  <a:tcPr marL="62378" marR="623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10.01.22-12.01.22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8611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Тупикова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Н.Н.</a:t>
                      </a:r>
                    </a:p>
                    <a:p>
                      <a:endParaRPr lang="ru-RU" dirty="0"/>
                    </a:p>
                  </a:txBody>
                  <a:tcPr marL="62378" marR="623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12.01.22</a:t>
                      </a:r>
                      <a:endParaRPr lang="ru-RU" sz="900" dirty="0"/>
                    </a:p>
                  </a:txBody>
                  <a:tcPr marL="83178" marR="83178" marT="41589" marB="415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723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4.1.2</a:t>
                      </a:r>
                    </a:p>
                  </a:txBody>
                  <a:tcPr marL="83178" marR="83178" marT="41589" marB="415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Анализ анкетирования результатов</a:t>
                      </a:r>
                    </a:p>
                  </a:txBody>
                  <a:tcPr marL="62378" marR="623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62378" marR="623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83178" marR="83178" marT="41589" marB="415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83178" marR="83178" marT="41589" marB="415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76" y="153009"/>
            <a:ext cx="520570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wnloads\Логотип проекта мелкий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11668" r="12566" b="11169"/>
          <a:stretch/>
        </p:blipFill>
        <p:spPr bwMode="auto">
          <a:xfrm>
            <a:off x="8507248" y="126237"/>
            <a:ext cx="499905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Documents and Settings\svk\Рабочий стол\e7a755d4276c2ccd3466efcf3bb76c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43040" y="119634"/>
            <a:ext cx="611299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92075" y="805070"/>
            <a:ext cx="9813925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928" y="35702"/>
            <a:ext cx="7611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План мероприятий по 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проекту</a:t>
            </a:r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altLang="ru-RU" sz="16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altLang="ru-RU" sz="1600" b="1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Оптимизация процесса подготовки </a:t>
            </a:r>
            <a:r>
              <a:rPr lang="ru-RU" altLang="ru-RU" sz="1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самостоятельной деятельности детей</a:t>
            </a:r>
            <a:r>
              <a:rPr lang="ru-RU" alt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                 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341150" y="5753194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 smtClean="0"/>
          </a:p>
        </p:txBody>
      </p:sp>
      <p:sp>
        <p:nvSpPr>
          <p:cNvPr id="11" name="Овал 10"/>
          <p:cNvSpPr/>
          <p:nvPr/>
        </p:nvSpPr>
        <p:spPr>
          <a:xfrm>
            <a:off x="9341150" y="5112611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 smtClean="0"/>
          </a:p>
        </p:txBody>
      </p:sp>
      <p:sp>
        <p:nvSpPr>
          <p:cNvPr id="12" name="Овал 11"/>
          <p:cNvSpPr/>
          <p:nvPr/>
        </p:nvSpPr>
        <p:spPr>
          <a:xfrm>
            <a:off x="9341150" y="2891680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 smtClean="0"/>
          </a:p>
        </p:txBody>
      </p:sp>
      <p:sp>
        <p:nvSpPr>
          <p:cNvPr id="13" name="Овал 12"/>
          <p:cNvSpPr/>
          <p:nvPr/>
        </p:nvSpPr>
        <p:spPr>
          <a:xfrm>
            <a:off x="9357961" y="3405389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 smtClean="0"/>
          </a:p>
        </p:txBody>
      </p:sp>
      <p:sp>
        <p:nvSpPr>
          <p:cNvPr id="14" name="Овал 13"/>
          <p:cNvSpPr/>
          <p:nvPr/>
        </p:nvSpPr>
        <p:spPr>
          <a:xfrm>
            <a:off x="9341150" y="3961905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2612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898234"/>
              </p:ext>
            </p:extLst>
          </p:nvPr>
        </p:nvGraphicFramePr>
        <p:xfrm>
          <a:off x="368566" y="1382454"/>
          <a:ext cx="9260941" cy="479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83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47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54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5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57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8993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5155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5155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5155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5155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5155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5155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5155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5155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5155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604295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</a:tblGrid>
              <a:tr h="208597"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Эффект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Статус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8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2021-2022 учебный год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6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9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9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  <a:cs typeface="Times New Roman" panose="02020603050405020304" pitchFamily="18" charset="0"/>
                        </a:rPr>
                        <a:t>август</a:t>
                      </a:r>
                      <a:endParaRPr lang="ru-RU" sz="9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3879">
                <a:tc rowSpan="4"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Отсутствие стандартизированной системы хранения для оборудования занятий детьми  самостоятельной деятельностью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4.4.1</a:t>
                      </a:r>
                    </a:p>
                  </a:txBody>
                  <a:tcPr marL="76388" marR="76388" marT="38194" marB="381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Приобретение контейнеров для хранения материалов</a:t>
                      </a:r>
                    </a:p>
                  </a:txBody>
                  <a:tcPr marL="57286" marR="572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Наличие стандартизированной системы хранения оборудования для самостоятельной деятельности детей</a:t>
                      </a:r>
                    </a:p>
                  </a:txBody>
                  <a:tcPr marL="57286" marR="572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Борисова Г.В.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Кокалевская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М.В.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Кондратова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О.В.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Меведева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Я.Н.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Пересада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Н.В.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Автомонова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Н.В.</a:t>
                      </a:r>
                    </a:p>
                  </a:txBody>
                  <a:tcPr marL="57286" marR="572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06.04.22 – 10.07.22</a:t>
                      </a:r>
                    </a:p>
                  </a:txBody>
                  <a:tcPr marL="76388" marR="76388" marT="38194" marB="381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6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4.4.2</a:t>
                      </a:r>
                    </a:p>
                  </a:txBody>
                  <a:tcPr marL="76388" marR="76388" marT="38194" marB="381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Создание визуальных маркировок на контейнерах</a:t>
                      </a:r>
                    </a:p>
                  </a:txBody>
                  <a:tcPr marL="57286" marR="572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286" marR="572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8352878"/>
                  </a:ext>
                </a:extLst>
              </a:tr>
              <a:tr h="6181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4.4.3.</a:t>
                      </a:r>
                    </a:p>
                  </a:txBody>
                  <a:tcPr marL="76388" marR="76388" marT="38194" marB="381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Определение места постоянного хранения оборудования</a:t>
                      </a:r>
                    </a:p>
                  </a:txBody>
                  <a:tcPr marL="57286" marR="572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286" marR="572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035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4748026"/>
                  </a:ext>
                </a:extLst>
              </a:tr>
              <a:tr h="618186">
                <a:tc vMerge="1"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4.4.4.</a:t>
                      </a:r>
                    </a:p>
                  </a:txBody>
                  <a:tcPr marL="76388" marR="76388" marT="38194" marB="381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Разработка алгоритмов деятельности</a:t>
                      </a:r>
                    </a:p>
                  </a:txBody>
                  <a:tcPr marL="57286" marR="572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286" marR="572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286" marR="572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035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9887">
                <a:tc rowSpan="4"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Сокращённое время для самостоятельной деятельности  детей 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4.5.1</a:t>
                      </a:r>
                    </a:p>
                  </a:txBody>
                  <a:tcPr marL="76388" marR="76388" marT="38194" marB="381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Знакомство детей с маркерами пространства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57286" marR="572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Сокращение времени для самостоятельной деятельности детей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286" marR="572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Борисова Г.В.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Кокалевская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М.В.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Кондратова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О.В.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Меведева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Я.Н.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Пересада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Н.В.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Автомонова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Н.В.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286" marR="572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035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latin typeface="+mn-lt"/>
                      </a:endParaRPr>
                    </a:p>
                  </a:txBody>
                  <a:tcPr marL="76388" marR="76388" marT="38194" marB="381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55259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286" marR="572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286" marR="572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035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388" marR="76388" marT="38194" marB="381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2780630"/>
                  </a:ext>
                </a:extLst>
              </a:tr>
              <a:tr h="434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4.5.2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Знакомство</a:t>
                      </a:r>
                      <a:r>
                        <a:rPr lang="ru-RU" sz="9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детей с алгоритмами действия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286" marR="572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4.5.3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Знакомство</a:t>
                      </a:r>
                      <a:r>
                        <a:rPr lang="ru-RU" sz="9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детей с местами постоянного хранения оборудования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286" marR="572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6" marR="572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286" marR="572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035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388" marR="76388" marT="38194" marB="381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7599755"/>
                  </a:ext>
                </a:extLst>
              </a:tr>
            </a:tbl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76" y="153009"/>
            <a:ext cx="520570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wnloads\Логотип проекта мелкий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11668" r="12566" b="11169"/>
          <a:stretch/>
        </p:blipFill>
        <p:spPr bwMode="auto">
          <a:xfrm>
            <a:off x="8507248" y="126237"/>
            <a:ext cx="499905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Documents and Settings\svk\Рабочий стол\e7a755d4276c2ccd3466efcf3bb76c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43040" y="119634"/>
            <a:ext cx="611299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92075" y="805070"/>
            <a:ext cx="9813925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2074" y="-7030"/>
            <a:ext cx="7786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1600" b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                  </a:t>
            </a:r>
            <a:r>
              <a:rPr lang="ru-RU" sz="1600" b="1" dirty="0">
                <a:solidFill>
                  <a:schemeClr val="tx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11" name="Овал 10"/>
          <p:cNvSpPr/>
          <p:nvPr/>
        </p:nvSpPr>
        <p:spPr>
          <a:xfrm>
            <a:off x="9233849" y="2581005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 smtClean="0">
              <a:solidFill>
                <a:srgbClr val="92D05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9232540" y="3094820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 smtClean="0"/>
          </a:p>
        </p:txBody>
      </p:sp>
      <p:sp>
        <p:nvSpPr>
          <p:cNvPr id="13" name="Овал 12"/>
          <p:cNvSpPr/>
          <p:nvPr/>
        </p:nvSpPr>
        <p:spPr>
          <a:xfrm>
            <a:off x="9220702" y="3645781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 smtClean="0"/>
          </a:p>
        </p:txBody>
      </p:sp>
      <p:sp>
        <p:nvSpPr>
          <p:cNvPr id="14" name="Овал 13"/>
          <p:cNvSpPr/>
          <p:nvPr/>
        </p:nvSpPr>
        <p:spPr>
          <a:xfrm>
            <a:off x="9232540" y="4273261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 smtClean="0"/>
          </a:p>
        </p:txBody>
      </p:sp>
      <p:sp>
        <p:nvSpPr>
          <p:cNvPr id="15" name="Овал 14"/>
          <p:cNvSpPr/>
          <p:nvPr/>
        </p:nvSpPr>
        <p:spPr>
          <a:xfrm>
            <a:off x="9255226" y="4757617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 smtClean="0"/>
          </a:p>
        </p:txBody>
      </p:sp>
      <p:sp>
        <p:nvSpPr>
          <p:cNvPr id="16" name="Овал 15"/>
          <p:cNvSpPr/>
          <p:nvPr/>
        </p:nvSpPr>
        <p:spPr>
          <a:xfrm>
            <a:off x="9277511" y="5260506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92075" y="166726"/>
            <a:ext cx="8815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План мероприятий по п</a:t>
            </a:r>
            <a:r>
              <a:rPr lang="ru-RU" sz="18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роекту </a:t>
            </a:r>
            <a:r>
              <a:rPr lang="ru-RU" altLang="ru-RU" sz="18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altLang="ru-RU" sz="1800" b="1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Оптимизация </a:t>
            </a:r>
            <a:r>
              <a:rPr lang="ru-RU" altLang="ru-RU" sz="18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процесса</a:t>
            </a:r>
          </a:p>
          <a:p>
            <a:pPr algn="ctr"/>
            <a:r>
              <a:rPr lang="ru-RU" altLang="ru-RU" sz="18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1800" b="1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подготовки к самостоятельной деятельности детей</a:t>
            </a:r>
            <a:r>
              <a:rPr lang="ru-RU" altLang="ru-RU" sz="18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17" name="Овал 16"/>
          <p:cNvSpPr/>
          <p:nvPr/>
        </p:nvSpPr>
        <p:spPr>
          <a:xfrm>
            <a:off x="9220702" y="5680588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30031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112" y="44280"/>
            <a:ext cx="8395233" cy="829458"/>
          </a:xfrm>
        </p:spPr>
        <p:txBody>
          <a:bodyPr/>
          <a:lstStyle/>
          <a:p>
            <a:r>
              <a:rPr lang="ru-RU" sz="18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План мероприятий  по </a:t>
            </a:r>
            <a:r>
              <a:rPr lang="ru-RU" sz="18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проекту </a:t>
            </a:r>
            <a:r>
              <a:rPr lang="ru-RU" altLang="ru-RU" sz="18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altLang="ru-RU" sz="18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Оптимизация процесса </a:t>
            </a:r>
            <a:r>
              <a:rPr lang="ru-RU" altLang="ru-RU" sz="1800" i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1800" i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1800" i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подготовки </a:t>
            </a:r>
            <a:r>
              <a:rPr lang="ru-RU" altLang="ru-RU" sz="18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самостоятельной деятельности детей</a:t>
            </a:r>
            <a:r>
              <a:rPr lang="ru-RU" altLang="ru-RU" sz="18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altLang="ru-RU" sz="18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F385F46-FE36-43E0-8AEF-AC9950742405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16</a:t>
            </a:fld>
            <a:endParaRPr lang="ru-RU" dirty="0">
              <a:solidFill>
                <a:srgbClr val="003274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277567"/>
              </p:ext>
            </p:extLst>
          </p:nvPr>
        </p:nvGraphicFramePr>
        <p:xfrm>
          <a:off x="267128" y="765009"/>
          <a:ext cx="9554965" cy="4930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75"/>
                <a:gridCol w="1160145"/>
                <a:gridCol w="481578"/>
                <a:gridCol w="1716759"/>
                <a:gridCol w="858145"/>
                <a:gridCol w="969901"/>
                <a:gridCol w="530498"/>
                <a:gridCol w="251866"/>
                <a:gridCol w="387454"/>
                <a:gridCol w="293209"/>
                <a:gridCol w="391060"/>
                <a:gridCol w="373376"/>
                <a:gridCol w="293209"/>
                <a:gridCol w="366512"/>
                <a:gridCol w="450284"/>
                <a:gridCol w="441779"/>
                <a:gridCol w="358815"/>
              </a:tblGrid>
              <a:tr h="386222"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Эффект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Статус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386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2021- 2022 учебный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8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9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9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  <a:cs typeface="Times New Roman" panose="02020603050405020304" pitchFamily="18" charset="0"/>
                        </a:rPr>
                        <a:t>август</a:t>
                      </a:r>
                      <a:endParaRPr lang="ru-RU" sz="9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6044">
                <a:tc rowSpan="2"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Незавершённость творческих работ  детей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4.6.1</a:t>
                      </a:r>
                    </a:p>
                  </a:txBody>
                  <a:tcPr marL="76388" marR="76388" marT="38194" marB="381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Применение маркеров пространства в самостоятельной деятельности</a:t>
                      </a:r>
                    </a:p>
                  </a:txBody>
                  <a:tcPr marL="57286" marR="572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Завершенные творческие работы детей</a:t>
                      </a:r>
                    </a:p>
                  </a:txBody>
                  <a:tcPr marL="57286" marR="572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Борисова Г.В.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Кокалевская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М.В.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Кондратова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О.В.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Меведева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Я.Н.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Пересада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Н.В.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Автомонова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Н.В.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286" marR="572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06.04.22-10.07.22</a:t>
                      </a:r>
                    </a:p>
                  </a:txBody>
                  <a:tcPr marL="76388" marR="76388" marT="38194" marB="381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63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4.6.2</a:t>
                      </a:r>
                    </a:p>
                  </a:txBody>
                  <a:tcPr marL="76388" marR="76388" marT="38194" marB="381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Применение алгоритмов действия в самостоятельной деятельности</a:t>
                      </a:r>
                    </a:p>
                  </a:txBody>
                  <a:tcPr marL="57286" marR="572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82908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Наличие  в группе непривлекательных центров активности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388" marR="76388" marT="38194" marB="381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4.7.1</a:t>
                      </a:r>
                    </a:p>
                  </a:txBody>
                  <a:tcPr marL="76388" marR="76388" marT="38194" marB="381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Пополнение предметно-пространственной развивающей среды группы разнообразным, многофункциональным, вариативным материалом</a:t>
                      </a:r>
                    </a:p>
                  </a:txBody>
                  <a:tcPr marL="57286" marR="572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Наличие привлекательных центров активности </a:t>
                      </a:r>
                    </a:p>
                  </a:txBody>
                  <a:tcPr marL="57286" marR="572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Борисова Г.В.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Кокалевская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М.В.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Кондратова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О.В.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Меведева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Я.Н.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Пересада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Н.В.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Автомонова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Н.В.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286" marR="572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35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</a:rPr>
                        <a:t>06.04.22-17.07.22</a:t>
                      </a:r>
                    </a:p>
                  </a:txBody>
                  <a:tcPr marL="76388" marR="76388" marT="38194" marB="381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76388" marR="76388" marT="38194" marB="38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036" y="150609"/>
            <a:ext cx="520570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046" y="155409"/>
            <a:ext cx="5000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9484409" y="2907586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 smtClean="0"/>
          </a:p>
        </p:txBody>
      </p:sp>
      <p:sp>
        <p:nvSpPr>
          <p:cNvPr id="10" name="Овал 9"/>
          <p:cNvSpPr/>
          <p:nvPr/>
        </p:nvSpPr>
        <p:spPr>
          <a:xfrm>
            <a:off x="9515637" y="3668012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 smtClean="0"/>
          </a:p>
        </p:txBody>
      </p:sp>
      <p:sp>
        <p:nvSpPr>
          <p:cNvPr id="11" name="Овал 10"/>
          <p:cNvSpPr/>
          <p:nvPr/>
        </p:nvSpPr>
        <p:spPr>
          <a:xfrm>
            <a:off x="9515637" y="4870088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 smtClean="0"/>
          </a:p>
        </p:txBody>
      </p:sp>
      <p:grpSp>
        <p:nvGrpSpPr>
          <p:cNvPr id="12" name="Группа 11"/>
          <p:cNvGrpSpPr/>
          <p:nvPr/>
        </p:nvGrpSpPr>
        <p:grpSpPr>
          <a:xfrm>
            <a:off x="962509" y="5939488"/>
            <a:ext cx="7479250" cy="301038"/>
            <a:chOff x="1371649" y="6476367"/>
            <a:chExt cx="7544340" cy="274470"/>
          </a:xfrm>
        </p:grpSpPr>
        <p:sp>
          <p:nvSpPr>
            <p:cNvPr id="13" name="Овал 12"/>
            <p:cNvSpPr/>
            <p:nvPr/>
          </p:nvSpPr>
          <p:spPr>
            <a:xfrm>
              <a:off x="3250496" y="6484794"/>
              <a:ext cx="296375" cy="25205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88613" algn="l" rtl="0" fontAlgn="base">
                <a:spcBef>
                  <a:spcPct val="0"/>
                </a:spcBef>
                <a:spcAft>
                  <a:spcPct val="0"/>
                </a:spcAft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77226" algn="l" rtl="0" fontAlgn="base">
                <a:spcBef>
                  <a:spcPct val="0"/>
                </a:spcBef>
                <a:spcAft>
                  <a:spcPct val="0"/>
                </a:spcAft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465838" algn="l" rtl="0" fontAlgn="base">
                <a:spcBef>
                  <a:spcPct val="0"/>
                </a:spcBef>
                <a:spcAft>
                  <a:spcPct val="0"/>
                </a:spcAft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954452" algn="l" rtl="0" fontAlgn="base">
                <a:spcBef>
                  <a:spcPct val="0"/>
                </a:spcBef>
                <a:spcAft>
                  <a:spcPct val="0"/>
                </a:spcAft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443065" algn="l" defTabSz="977226" rtl="0" eaLnBrk="1" latinLnBrk="0" hangingPunct="1"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931677" algn="l" defTabSz="977226" rtl="0" eaLnBrk="1" latinLnBrk="0" hangingPunct="1"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420291" algn="l" defTabSz="977226" rtl="0" eaLnBrk="1" latinLnBrk="0" hangingPunct="1"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908904" algn="l" defTabSz="977226" rtl="0" eaLnBrk="1" latinLnBrk="0" hangingPunct="1"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endParaRPr lang="ru-RU" sz="1400" dirty="0" smtClean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4589492" y="6476367"/>
              <a:ext cx="301286" cy="24405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88613" algn="l" rtl="0" fontAlgn="base">
                <a:spcBef>
                  <a:spcPct val="0"/>
                </a:spcBef>
                <a:spcAft>
                  <a:spcPct val="0"/>
                </a:spcAft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77226" algn="l" rtl="0" fontAlgn="base">
                <a:spcBef>
                  <a:spcPct val="0"/>
                </a:spcBef>
                <a:spcAft>
                  <a:spcPct val="0"/>
                </a:spcAft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465838" algn="l" rtl="0" fontAlgn="base">
                <a:spcBef>
                  <a:spcPct val="0"/>
                </a:spcBef>
                <a:spcAft>
                  <a:spcPct val="0"/>
                </a:spcAft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954452" algn="l" rtl="0" fontAlgn="base">
                <a:spcBef>
                  <a:spcPct val="0"/>
                </a:spcBef>
                <a:spcAft>
                  <a:spcPct val="0"/>
                </a:spcAft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443065" algn="l" defTabSz="977226" rtl="0" eaLnBrk="1" latinLnBrk="0" hangingPunct="1"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931677" algn="l" defTabSz="977226" rtl="0" eaLnBrk="1" latinLnBrk="0" hangingPunct="1"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420291" algn="l" defTabSz="977226" rtl="0" eaLnBrk="1" latinLnBrk="0" hangingPunct="1"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908904" algn="l" defTabSz="977226" rtl="0" eaLnBrk="1" latinLnBrk="0" hangingPunct="1"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endParaRPr lang="ru-RU" sz="1400" dirty="0" smtClean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6867668" y="6484792"/>
              <a:ext cx="288032" cy="2660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88613" algn="l" rtl="0" fontAlgn="base">
                <a:spcBef>
                  <a:spcPct val="0"/>
                </a:spcBef>
                <a:spcAft>
                  <a:spcPct val="0"/>
                </a:spcAft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77226" algn="l" rtl="0" fontAlgn="base">
                <a:spcBef>
                  <a:spcPct val="0"/>
                </a:spcBef>
                <a:spcAft>
                  <a:spcPct val="0"/>
                </a:spcAft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465838" algn="l" rtl="0" fontAlgn="base">
                <a:spcBef>
                  <a:spcPct val="0"/>
                </a:spcBef>
                <a:spcAft>
                  <a:spcPct val="0"/>
                </a:spcAft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954452" algn="l" rtl="0" fontAlgn="base">
                <a:spcBef>
                  <a:spcPct val="0"/>
                </a:spcBef>
                <a:spcAft>
                  <a:spcPct val="0"/>
                </a:spcAft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443065" algn="l" defTabSz="977226" rtl="0" eaLnBrk="1" latinLnBrk="0" hangingPunct="1"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931677" algn="l" defTabSz="977226" rtl="0" eaLnBrk="1" latinLnBrk="0" hangingPunct="1"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420291" algn="l" defTabSz="977226" rtl="0" eaLnBrk="1" latinLnBrk="0" hangingPunct="1"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908904" algn="l" defTabSz="977226" rtl="0" eaLnBrk="1" latinLnBrk="0" hangingPunct="1"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endParaRPr lang="ru-RU" sz="1400" dirty="0" smtClean="0"/>
            </a:p>
          </p:txBody>
        </p:sp>
        <p:sp>
          <p:nvSpPr>
            <p:cNvPr id="16" name="Объект 2"/>
            <p:cNvSpPr txBox="1">
              <a:spLocks/>
            </p:cNvSpPr>
            <p:nvPr/>
          </p:nvSpPr>
          <p:spPr>
            <a:xfrm>
              <a:off x="1725170" y="6498786"/>
              <a:ext cx="7190819" cy="216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88613" algn="l" rtl="0" fontAlgn="base">
                <a:spcBef>
                  <a:spcPct val="0"/>
                </a:spcBef>
                <a:spcAft>
                  <a:spcPct val="0"/>
                </a:spcAft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77226" algn="l" rtl="0" fontAlgn="base">
                <a:spcBef>
                  <a:spcPct val="0"/>
                </a:spcBef>
                <a:spcAft>
                  <a:spcPct val="0"/>
                </a:spcAft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465838" algn="l" rtl="0" fontAlgn="base">
                <a:spcBef>
                  <a:spcPct val="0"/>
                </a:spcBef>
                <a:spcAft>
                  <a:spcPct val="0"/>
                </a:spcAft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954452" algn="l" rtl="0" fontAlgn="base">
                <a:spcBef>
                  <a:spcPct val="0"/>
                </a:spcBef>
                <a:spcAft>
                  <a:spcPct val="0"/>
                </a:spcAft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443065" algn="l" defTabSz="977226" rtl="0" eaLnBrk="1" latinLnBrk="0" hangingPunct="1"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931677" algn="l" defTabSz="977226" rtl="0" eaLnBrk="1" latinLnBrk="0" hangingPunct="1"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420291" algn="l" defTabSz="977226" rtl="0" eaLnBrk="1" latinLnBrk="0" hangingPunct="1"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908904" algn="l" defTabSz="977226" rtl="0" eaLnBrk="1" latinLnBrk="0" hangingPunct="1"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4400">
                <a:spcBef>
                  <a:spcPct val="0"/>
                </a:spcBef>
                <a:spcAft>
                  <a:spcPct val="0"/>
                </a:spcAft>
              </a:pPr>
              <a:r>
                <a:rPr lang="ru-RU" sz="1400" kern="0" dirty="0" smtClean="0">
                  <a:solidFill>
                    <a:srgbClr val="002060"/>
                  </a:solidFill>
                  <a:ea typeface="Fira Sans" panose="020B0603050000020004" pitchFamily="34" charset="0"/>
                  <a:cs typeface="Arial" panose="020B0604020202020204" pitchFamily="34" charset="0"/>
                </a:rPr>
                <a:t>Срок не подошел         Выполнено       Незначительный срыв        </a:t>
              </a:r>
              <a:r>
                <a:rPr lang="ru-RU" sz="1400" kern="0" dirty="0" err="1" smtClean="0">
                  <a:solidFill>
                    <a:srgbClr val="002060"/>
                  </a:solidFill>
                  <a:ea typeface="Fira Sans" panose="020B0603050000020004" pitchFamily="34" charset="0"/>
                  <a:cs typeface="Arial" panose="020B0604020202020204" pitchFamily="34" charset="0"/>
                </a:rPr>
                <a:t>Срыв</a:t>
              </a:r>
              <a:r>
                <a:rPr lang="ru-RU" sz="1400" kern="0" dirty="0" smtClean="0">
                  <a:solidFill>
                    <a:srgbClr val="002060"/>
                  </a:solidFill>
                  <a:ea typeface="Fira Sans" panose="020B0603050000020004" pitchFamily="34" charset="0"/>
                  <a:cs typeface="Arial" panose="020B0604020202020204" pitchFamily="34" charset="0"/>
                </a:rPr>
                <a:t> сроков </a:t>
              </a:r>
            </a:p>
          </p:txBody>
        </p:sp>
        <p:sp>
          <p:nvSpPr>
            <p:cNvPr id="17" name="Овал 16"/>
            <p:cNvSpPr/>
            <p:nvPr/>
          </p:nvSpPr>
          <p:spPr>
            <a:xfrm>
              <a:off x="1371649" y="6484794"/>
              <a:ext cx="273538" cy="2440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88613" algn="l" rtl="0" fontAlgn="base">
                <a:spcBef>
                  <a:spcPct val="0"/>
                </a:spcBef>
                <a:spcAft>
                  <a:spcPct val="0"/>
                </a:spcAft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77226" algn="l" rtl="0" fontAlgn="base">
                <a:spcBef>
                  <a:spcPct val="0"/>
                </a:spcBef>
                <a:spcAft>
                  <a:spcPct val="0"/>
                </a:spcAft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465838" algn="l" rtl="0" fontAlgn="base">
                <a:spcBef>
                  <a:spcPct val="0"/>
                </a:spcBef>
                <a:spcAft>
                  <a:spcPct val="0"/>
                </a:spcAft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954452" algn="l" rtl="0" fontAlgn="base">
                <a:spcBef>
                  <a:spcPct val="0"/>
                </a:spcBef>
                <a:spcAft>
                  <a:spcPct val="0"/>
                </a:spcAft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443065" algn="l" defTabSz="977226" rtl="0" eaLnBrk="1" latinLnBrk="0" hangingPunct="1"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931677" algn="l" defTabSz="977226" rtl="0" eaLnBrk="1" latinLnBrk="0" hangingPunct="1"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420291" algn="l" defTabSz="977226" rtl="0" eaLnBrk="1" latinLnBrk="0" hangingPunct="1"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908904" algn="l" defTabSz="977226" rtl="0" eaLnBrk="1" latinLnBrk="0" hangingPunct="1">
                <a:defRPr sz="171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endParaRPr lang="ru-RU" sz="1400" dirty="0" smtClean="0"/>
            </a:p>
          </p:txBody>
        </p:sp>
      </p:grp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109" y="150609"/>
            <a:ext cx="6159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4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Прямоугольник 132"/>
          <p:cNvSpPr/>
          <p:nvPr/>
        </p:nvSpPr>
        <p:spPr>
          <a:xfrm>
            <a:off x="36095" y="52987"/>
            <a:ext cx="1279525" cy="752129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5857" y="98394"/>
            <a:ext cx="7130974" cy="838804"/>
          </a:xfrm>
          <a:prstGeom prst="rect">
            <a:avLst/>
          </a:prstGeom>
        </p:spPr>
        <p:txBody>
          <a:bodyPr vert="horz" wrap="square" lIns="0" tIns="12304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951">
              <a:spcBef>
                <a:spcPts val="97"/>
              </a:spcBef>
            </a:pPr>
            <a:r>
              <a:rPr lang="ru-RU" spc="-10" dirty="0" smtClean="0"/>
              <a:t>Мониторинг достигнутых результатов по проекту </a:t>
            </a:r>
            <a:r>
              <a:rPr lang="ru-RU" spc="-1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«Оптимизация </a:t>
            </a:r>
            <a:r>
              <a:rPr lang="ru-RU" spc="-1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процесса </a:t>
            </a:r>
            <a:r>
              <a:rPr lang="ru-RU" spc="-1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подготовки </a:t>
            </a:r>
            <a:r>
              <a:rPr lang="ru-RU" spc="-1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 самостоятельной деятельности детей</a:t>
            </a:r>
            <a:r>
              <a:rPr lang="ru-RU" spc="-1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». </a:t>
            </a:r>
            <a:r>
              <a:rPr spc="-15" dirty="0" err="1" smtClean="0"/>
              <a:t>Производственный</a:t>
            </a:r>
            <a:r>
              <a:rPr spc="31" dirty="0" smtClean="0"/>
              <a:t> </a:t>
            </a:r>
            <a:r>
              <a:rPr spc="-10" dirty="0" err="1"/>
              <a:t>анализ</a:t>
            </a:r>
            <a:r>
              <a:rPr spc="15" dirty="0"/>
              <a:t> </a:t>
            </a:r>
            <a:r>
              <a:rPr spc="-5" dirty="0" smtClean="0"/>
              <a:t>№</a:t>
            </a:r>
            <a:r>
              <a:rPr lang="ru-RU" spc="-5" dirty="0" smtClean="0"/>
              <a:t> </a:t>
            </a:r>
            <a:r>
              <a:rPr lang="ru-RU" spc="-5" dirty="0"/>
              <a:t>2</a:t>
            </a:r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506143" y="942761"/>
            <a:ext cx="3811727" cy="297892"/>
            <a:chOff x="117475" y="1223950"/>
            <a:chExt cx="3737610" cy="292100"/>
          </a:xfrm>
        </p:grpSpPr>
        <p:sp>
          <p:nvSpPr>
            <p:cNvPr id="4" name="object 4"/>
            <p:cNvSpPr/>
            <p:nvPr/>
          </p:nvSpPr>
          <p:spPr>
            <a:xfrm>
              <a:off x="122237" y="1228712"/>
              <a:ext cx="3728085" cy="282575"/>
            </a:xfrm>
            <a:custGeom>
              <a:avLst/>
              <a:gdLst/>
              <a:ahLst/>
              <a:cxnLst/>
              <a:rect l="l" t="t" r="r" b="b"/>
              <a:pathLst>
                <a:path w="3728085" h="282575">
                  <a:moveTo>
                    <a:pt x="3728085" y="0"/>
                  </a:moveTo>
                  <a:lnTo>
                    <a:pt x="0" y="0"/>
                  </a:lnTo>
                  <a:lnTo>
                    <a:pt x="0" y="282460"/>
                  </a:lnTo>
                  <a:lnTo>
                    <a:pt x="3728085" y="282460"/>
                  </a:lnTo>
                  <a:lnTo>
                    <a:pt x="3728085" y="0"/>
                  </a:lnTo>
                  <a:close/>
                </a:path>
              </a:pathLst>
            </a:custGeom>
            <a:solidFill>
              <a:srgbClr val="E9EDF3"/>
            </a:solidFill>
          </p:spPr>
          <p:txBody>
            <a:bodyPr wrap="square" lIns="0" tIns="0" rIns="0" bIns="0" rtlCol="0"/>
            <a:lstStyle/>
            <a:p>
              <a:endParaRPr sz="1744"/>
            </a:p>
          </p:txBody>
        </p:sp>
        <p:sp>
          <p:nvSpPr>
            <p:cNvPr id="5" name="object 5"/>
            <p:cNvSpPr/>
            <p:nvPr/>
          </p:nvSpPr>
          <p:spPr>
            <a:xfrm>
              <a:off x="122237" y="1228712"/>
              <a:ext cx="3728085" cy="282575"/>
            </a:xfrm>
            <a:custGeom>
              <a:avLst/>
              <a:gdLst/>
              <a:ahLst/>
              <a:cxnLst/>
              <a:rect l="l" t="t" r="r" b="b"/>
              <a:pathLst>
                <a:path w="3728085" h="282575">
                  <a:moveTo>
                    <a:pt x="0" y="282460"/>
                  </a:moveTo>
                  <a:lnTo>
                    <a:pt x="3728085" y="282460"/>
                  </a:lnTo>
                  <a:lnTo>
                    <a:pt x="3728085" y="0"/>
                  </a:lnTo>
                  <a:lnTo>
                    <a:pt x="0" y="0"/>
                  </a:lnTo>
                  <a:lnTo>
                    <a:pt x="0" y="28246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sz="1744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42264" y="1003529"/>
            <a:ext cx="2932297" cy="169390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marL="12951">
              <a:spcBef>
                <a:spcPts val="97"/>
              </a:spcBef>
            </a:pPr>
            <a:r>
              <a:rPr sz="1020" b="1" spc="-5" dirty="0">
                <a:latin typeface="Arial"/>
                <a:cs typeface="Arial"/>
              </a:rPr>
              <a:t>Мониторинг</a:t>
            </a:r>
            <a:r>
              <a:rPr sz="1020" b="1" spc="-10" dirty="0">
                <a:latin typeface="Arial"/>
                <a:cs typeface="Arial"/>
              </a:rPr>
              <a:t> </a:t>
            </a:r>
            <a:r>
              <a:rPr sz="1020" b="1" spc="-5" dirty="0">
                <a:latin typeface="Arial"/>
                <a:cs typeface="Arial"/>
              </a:rPr>
              <a:t>ВПП</a:t>
            </a:r>
            <a:r>
              <a:rPr sz="1020" b="1" spc="5" dirty="0">
                <a:latin typeface="Arial"/>
                <a:cs typeface="Arial"/>
              </a:rPr>
              <a:t> </a:t>
            </a:r>
            <a:r>
              <a:rPr sz="1020" b="1" spc="-5" dirty="0">
                <a:latin typeface="Arial"/>
                <a:cs typeface="Arial"/>
              </a:rPr>
              <a:t>по каждому</a:t>
            </a:r>
            <a:r>
              <a:rPr sz="1020" b="1" spc="-20" dirty="0">
                <a:latin typeface="Arial"/>
                <a:cs typeface="Arial"/>
              </a:rPr>
              <a:t> </a:t>
            </a:r>
            <a:r>
              <a:rPr sz="1020" b="1" spc="-10" dirty="0">
                <a:latin typeface="Arial"/>
                <a:cs typeface="Arial"/>
              </a:rPr>
              <a:t>этапу </a:t>
            </a:r>
            <a:r>
              <a:rPr sz="1020" b="1" spc="-5" dirty="0">
                <a:latin typeface="Arial"/>
                <a:cs typeface="Arial"/>
              </a:rPr>
              <a:t>процесса</a:t>
            </a:r>
            <a:endParaRPr sz="102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60991" y="934356"/>
            <a:ext cx="9214524" cy="5226716"/>
            <a:chOff x="117475" y="1223950"/>
            <a:chExt cx="8722995" cy="5125085"/>
          </a:xfrm>
        </p:grpSpPr>
        <p:sp>
          <p:nvSpPr>
            <p:cNvPr id="8" name="object 8"/>
            <p:cNvSpPr/>
            <p:nvPr/>
          </p:nvSpPr>
          <p:spPr>
            <a:xfrm>
              <a:off x="3893820" y="1228712"/>
              <a:ext cx="4941570" cy="282575"/>
            </a:xfrm>
            <a:custGeom>
              <a:avLst/>
              <a:gdLst/>
              <a:ahLst/>
              <a:cxnLst/>
              <a:rect l="l" t="t" r="r" b="b"/>
              <a:pathLst>
                <a:path w="4941570" h="282575">
                  <a:moveTo>
                    <a:pt x="4941570" y="0"/>
                  </a:moveTo>
                  <a:lnTo>
                    <a:pt x="0" y="0"/>
                  </a:lnTo>
                  <a:lnTo>
                    <a:pt x="0" y="282460"/>
                  </a:lnTo>
                  <a:lnTo>
                    <a:pt x="4941570" y="282460"/>
                  </a:lnTo>
                  <a:lnTo>
                    <a:pt x="4941570" y="0"/>
                  </a:lnTo>
                  <a:close/>
                </a:path>
              </a:pathLst>
            </a:custGeom>
            <a:solidFill>
              <a:srgbClr val="E9EDF3"/>
            </a:solidFill>
          </p:spPr>
          <p:txBody>
            <a:bodyPr wrap="square" lIns="0" tIns="0" rIns="0" bIns="0" rtlCol="0"/>
            <a:lstStyle/>
            <a:p>
              <a:endParaRPr sz="1744"/>
            </a:p>
          </p:txBody>
        </p:sp>
        <p:sp>
          <p:nvSpPr>
            <p:cNvPr id="9" name="object 9"/>
            <p:cNvSpPr/>
            <p:nvPr/>
          </p:nvSpPr>
          <p:spPr>
            <a:xfrm>
              <a:off x="122237" y="1228712"/>
              <a:ext cx="8713470" cy="5115560"/>
            </a:xfrm>
            <a:custGeom>
              <a:avLst/>
              <a:gdLst/>
              <a:ahLst/>
              <a:cxnLst/>
              <a:rect l="l" t="t" r="r" b="b"/>
              <a:pathLst>
                <a:path w="8713470" h="5115560">
                  <a:moveTo>
                    <a:pt x="3771582" y="282460"/>
                  </a:moveTo>
                  <a:lnTo>
                    <a:pt x="8713152" y="282460"/>
                  </a:lnTo>
                  <a:lnTo>
                    <a:pt x="8713152" y="0"/>
                  </a:lnTo>
                  <a:lnTo>
                    <a:pt x="3771582" y="0"/>
                  </a:lnTo>
                  <a:lnTo>
                    <a:pt x="3771582" y="282460"/>
                  </a:lnTo>
                  <a:close/>
                </a:path>
                <a:path w="8713470" h="5115560">
                  <a:moveTo>
                    <a:pt x="0" y="5115179"/>
                  </a:moveTo>
                  <a:lnTo>
                    <a:pt x="3728085" y="5115179"/>
                  </a:lnTo>
                  <a:lnTo>
                    <a:pt x="3728085" y="0"/>
                  </a:lnTo>
                  <a:lnTo>
                    <a:pt x="0" y="0"/>
                  </a:lnTo>
                  <a:lnTo>
                    <a:pt x="0" y="511517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sz="1744"/>
            </a:p>
          </p:txBody>
        </p:sp>
        <p:sp>
          <p:nvSpPr>
            <p:cNvPr id="10" name="object 10"/>
            <p:cNvSpPr/>
            <p:nvPr/>
          </p:nvSpPr>
          <p:spPr>
            <a:xfrm>
              <a:off x="3985005" y="2932811"/>
              <a:ext cx="4716145" cy="0"/>
            </a:xfrm>
            <a:custGeom>
              <a:avLst/>
              <a:gdLst/>
              <a:ahLst/>
              <a:cxnLst/>
              <a:rect l="l" t="t" r="r" b="b"/>
              <a:pathLst>
                <a:path w="4716145">
                  <a:moveTo>
                    <a:pt x="471601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E7E7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744"/>
            </a:p>
          </p:txBody>
        </p:sp>
        <p:sp>
          <p:nvSpPr>
            <p:cNvPr id="11" name="object 11"/>
            <p:cNvSpPr/>
            <p:nvPr/>
          </p:nvSpPr>
          <p:spPr>
            <a:xfrm>
              <a:off x="3893820" y="1228712"/>
              <a:ext cx="4941570" cy="5115560"/>
            </a:xfrm>
            <a:custGeom>
              <a:avLst/>
              <a:gdLst/>
              <a:ahLst/>
              <a:cxnLst/>
              <a:rect l="l" t="t" r="r" b="b"/>
              <a:pathLst>
                <a:path w="4941570" h="5115560">
                  <a:moveTo>
                    <a:pt x="0" y="5115179"/>
                  </a:moveTo>
                  <a:lnTo>
                    <a:pt x="4941570" y="5115179"/>
                  </a:lnTo>
                  <a:lnTo>
                    <a:pt x="4941570" y="0"/>
                  </a:lnTo>
                  <a:lnTo>
                    <a:pt x="0" y="0"/>
                  </a:lnTo>
                  <a:lnTo>
                    <a:pt x="0" y="511517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sz="1744"/>
            </a:p>
          </p:txBody>
        </p:sp>
        <p:sp>
          <p:nvSpPr>
            <p:cNvPr id="12" name="object 12"/>
            <p:cNvSpPr/>
            <p:nvPr/>
          </p:nvSpPr>
          <p:spPr>
            <a:xfrm>
              <a:off x="4045965" y="1786001"/>
              <a:ext cx="1347470" cy="0"/>
            </a:xfrm>
            <a:custGeom>
              <a:avLst/>
              <a:gdLst/>
              <a:ahLst/>
              <a:cxnLst/>
              <a:rect l="l" t="t" r="r" b="b"/>
              <a:pathLst>
                <a:path w="1347470">
                  <a:moveTo>
                    <a:pt x="0" y="0"/>
                  </a:moveTo>
                  <a:lnTo>
                    <a:pt x="1347343" y="0"/>
                  </a:lnTo>
                </a:path>
              </a:pathLst>
            </a:custGeom>
            <a:ln w="952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 sz="1744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705066" y="1920743"/>
            <a:ext cx="1290261" cy="704921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latin typeface="+mn-lt"/>
                <a:cs typeface="Times New Roman" panose="02020603050405020304" pitchFamily="18" charset="0"/>
              </a:rPr>
              <a:t>б</a:t>
            </a:r>
            <a:r>
              <a:rPr lang="ru-RU" sz="900" dirty="0" smtClean="0">
                <a:latin typeface="+mn-lt"/>
                <a:cs typeface="Times New Roman" panose="02020603050405020304" pitchFamily="18" charset="0"/>
              </a:rPr>
              <a:t>ольшие временные потери педагогов при подготовки к к самостоятельной деятельности детей</a:t>
            </a:r>
            <a:endParaRPr lang="ru-RU" sz="9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33971" y="1821417"/>
            <a:ext cx="1621571" cy="0"/>
          </a:xfrm>
          <a:custGeom>
            <a:avLst/>
            <a:gdLst/>
            <a:ahLst/>
            <a:cxnLst/>
            <a:rect l="l" t="t" r="r" b="b"/>
            <a:pathLst>
              <a:path w="1590040">
                <a:moveTo>
                  <a:pt x="0" y="0"/>
                </a:moveTo>
                <a:lnTo>
                  <a:pt x="1589658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744"/>
          </a:p>
        </p:txBody>
      </p:sp>
      <p:sp>
        <p:nvSpPr>
          <p:cNvPr id="15" name="object 15"/>
          <p:cNvSpPr txBox="1"/>
          <p:nvPr/>
        </p:nvSpPr>
        <p:spPr>
          <a:xfrm>
            <a:off x="4423010" y="1302178"/>
            <a:ext cx="2712763" cy="506855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marL="12951">
              <a:spcBef>
                <a:spcPts val="97"/>
              </a:spcBef>
            </a:pPr>
            <a:r>
              <a:rPr sz="1020" b="1" spc="-10" dirty="0">
                <a:latin typeface="Arial"/>
                <a:cs typeface="Arial"/>
              </a:rPr>
              <a:t>Анализ</a:t>
            </a:r>
            <a:r>
              <a:rPr sz="1020" b="1" spc="20" dirty="0">
                <a:latin typeface="Arial"/>
                <a:cs typeface="Arial"/>
              </a:rPr>
              <a:t> </a:t>
            </a:r>
            <a:r>
              <a:rPr sz="1020" b="1" spc="-5" dirty="0">
                <a:latin typeface="Arial"/>
                <a:cs typeface="Arial"/>
              </a:rPr>
              <a:t>и</a:t>
            </a:r>
            <a:r>
              <a:rPr sz="1020" b="1" spc="-20" dirty="0">
                <a:latin typeface="Arial"/>
                <a:cs typeface="Arial"/>
              </a:rPr>
              <a:t> </a:t>
            </a:r>
            <a:r>
              <a:rPr sz="1020" b="1" spc="-10" dirty="0">
                <a:latin typeface="Arial"/>
                <a:cs typeface="Arial"/>
              </a:rPr>
              <a:t>решение</a:t>
            </a:r>
            <a:r>
              <a:rPr sz="1020" b="1" spc="-5" dirty="0">
                <a:latin typeface="Arial"/>
                <a:cs typeface="Arial"/>
              </a:rPr>
              <a:t> проблем</a:t>
            </a:r>
            <a:endParaRPr sz="1020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1173">
              <a:latin typeface="Arial"/>
              <a:cs typeface="Arial"/>
            </a:endParaRPr>
          </a:p>
          <a:p>
            <a:pPr marL="84184">
              <a:tabLst>
                <a:tab pos="1511435" algn="l"/>
              </a:tabLst>
            </a:pPr>
            <a:r>
              <a:rPr sz="1020" b="1" spc="-5" dirty="0">
                <a:latin typeface="Arial"/>
                <a:cs typeface="Arial"/>
              </a:rPr>
              <a:t>Проблема	Коренная</a:t>
            </a:r>
            <a:r>
              <a:rPr sz="1020" b="1" spc="-56" dirty="0">
                <a:latin typeface="Arial"/>
                <a:cs typeface="Arial"/>
              </a:rPr>
              <a:t> </a:t>
            </a:r>
            <a:r>
              <a:rPr sz="1020" b="1" spc="-5" dirty="0">
                <a:latin typeface="Arial"/>
                <a:cs typeface="Arial"/>
              </a:rPr>
              <a:t>причина</a:t>
            </a:r>
            <a:endParaRPr sz="102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0190" y="1909027"/>
            <a:ext cx="1418970" cy="843421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indent="0" algn="just">
              <a:lnSpc>
                <a:spcPct val="100000"/>
              </a:lnSpc>
            </a:pPr>
            <a:r>
              <a:rPr lang="ru-RU" sz="900" dirty="0">
                <a:latin typeface="Arial"/>
                <a:cs typeface="Arial"/>
              </a:rPr>
              <a:t>о</a:t>
            </a:r>
            <a:r>
              <a:rPr lang="ru-RU" sz="900" dirty="0" smtClean="0">
                <a:latin typeface="Arial"/>
                <a:cs typeface="Arial"/>
              </a:rPr>
              <a:t>тсутствие стандартизированной системы хранения для оборудования занятий детьми самостоятельной деятельностью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69649" y="1821417"/>
            <a:ext cx="1692158" cy="0"/>
          </a:xfrm>
          <a:custGeom>
            <a:avLst/>
            <a:gdLst/>
            <a:ahLst/>
            <a:cxnLst/>
            <a:rect l="l" t="t" r="r" b="b"/>
            <a:pathLst>
              <a:path w="1659254">
                <a:moveTo>
                  <a:pt x="0" y="0"/>
                </a:moveTo>
                <a:lnTo>
                  <a:pt x="1659127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744"/>
          </a:p>
        </p:txBody>
      </p:sp>
      <p:sp>
        <p:nvSpPr>
          <p:cNvPr id="18" name="object 18"/>
          <p:cNvSpPr txBox="1"/>
          <p:nvPr/>
        </p:nvSpPr>
        <p:spPr>
          <a:xfrm>
            <a:off x="7657991" y="1631674"/>
            <a:ext cx="1574944" cy="172503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marL="12951">
              <a:spcBef>
                <a:spcPts val="97"/>
              </a:spcBef>
            </a:pPr>
            <a:r>
              <a:rPr sz="1020" b="1" spc="-10" dirty="0">
                <a:latin typeface="Arial"/>
                <a:cs typeface="Arial"/>
              </a:rPr>
              <a:t>Предлагаемые</a:t>
            </a:r>
            <a:r>
              <a:rPr sz="1020" b="1" spc="-31" dirty="0">
                <a:latin typeface="Arial"/>
                <a:cs typeface="Arial"/>
              </a:rPr>
              <a:t> </a:t>
            </a:r>
            <a:r>
              <a:rPr sz="1020" b="1" spc="-10" dirty="0">
                <a:latin typeface="Arial"/>
                <a:cs typeface="Arial"/>
              </a:rPr>
              <a:t>решения</a:t>
            </a:r>
            <a:endParaRPr sz="102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57173" y="1925227"/>
            <a:ext cx="1595051" cy="954220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marL="12304" marR="99726">
              <a:spcBef>
                <a:spcPts val="97"/>
              </a:spcBef>
              <a:buSzPct val="125000"/>
              <a:tabLst>
                <a:tab pos="208519" algn="l"/>
                <a:tab pos="209165" algn="l"/>
              </a:tabLst>
            </a:pPr>
            <a:r>
              <a:rPr lang="ru-RU" sz="1020" dirty="0" smtClean="0">
                <a:latin typeface="Arial"/>
                <a:cs typeface="Arial"/>
              </a:rPr>
              <a:t>устранение временных потерь насыщением среды группы элементами бережливого пространства</a:t>
            </a:r>
            <a:endParaRPr sz="1020" dirty="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364921" y="1919786"/>
            <a:ext cx="303073" cy="230543"/>
            <a:chOff x="3906456" y="1882457"/>
            <a:chExt cx="297180" cy="226060"/>
          </a:xfrm>
        </p:grpSpPr>
        <p:sp>
          <p:nvSpPr>
            <p:cNvPr id="23" name="object 23"/>
            <p:cNvSpPr/>
            <p:nvPr/>
          </p:nvSpPr>
          <p:spPr>
            <a:xfrm>
              <a:off x="3911219" y="1887220"/>
              <a:ext cx="287655" cy="216535"/>
            </a:xfrm>
            <a:custGeom>
              <a:avLst/>
              <a:gdLst/>
              <a:ahLst/>
              <a:cxnLst/>
              <a:rect l="l" t="t" r="r" b="b"/>
              <a:pathLst>
                <a:path w="287654" h="216535">
                  <a:moveTo>
                    <a:pt x="143636" y="0"/>
                  </a:moveTo>
                  <a:lnTo>
                    <a:pt x="103885" y="20574"/>
                  </a:lnTo>
                  <a:lnTo>
                    <a:pt x="54863" y="20574"/>
                  </a:lnTo>
                  <a:lnTo>
                    <a:pt x="39623" y="53975"/>
                  </a:lnTo>
                  <a:lnTo>
                    <a:pt x="0" y="74675"/>
                  </a:lnTo>
                  <a:lnTo>
                    <a:pt x="15112" y="107950"/>
                  </a:lnTo>
                  <a:lnTo>
                    <a:pt x="0" y="141350"/>
                  </a:lnTo>
                  <a:lnTo>
                    <a:pt x="39623" y="162052"/>
                  </a:lnTo>
                  <a:lnTo>
                    <a:pt x="54863" y="195325"/>
                  </a:lnTo>
                  <a:lnTo>
                    <a:pt x="103885" y="195325"/>
                  </a:lnTo>
                  <a:lnTo>
                    <a:pt x="143636" y="216027"/>
                  </a:lnTo>
                  <a:lnTo>
                    <a:pt x="183260" y="195325"/>
                  </a:lnTo>
                  <a:lnTo>
                    <a:pt x="232282" y="195325"/>
                  </a:lnTo>
                  <a:lnTo>
                    <a:pt x="247522" y="162052"/>
                  </a:lnTo>
                  <a:lnTo>
                    <a:pt x="287146" y="141350"/>
                  </a:lnTo>
                  <a:lnTo>
                    <a:pt x="272033" y="107950"/>
                  </a:lnTo>
                  <a:lnTo>
                    <a:pt x="287146" y="74675"/>
                  </a:lnTo>
                  <a:lnTo>
                    <a:pt x="247522" y="53975"/>
                  </a:lnTo>
                  <a:lnTo>
                    <a:pt x="232282" y="20574"/>
                  </a:lnTo>
                  <a:lnTo>
                    <a:pt x="183260" y="20574"/>
                  </a:lnTo>
                  <a:lnTo>
                    <a:pt x="1436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3</a:t>
              </a:r>
              <a:endParaRPr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911219" y="1887220"/>
              <a:ext cx="287655" cy="216535"/>
            </a:xfrm>
            <a:custGeom>
              <a:avLst/>
              <a:gdLst/>
              <a:ahLst/>
              <a:cxnLst/>
              <a:rect l="l" t="t" r="r" b="b"/>
              <a:pathLst>
                <a:path w="287654" h="216535">
                  <a:moveTo>
                    <a:pt x="0" y="74675"/>
                  </a:moveTo>
                  <a:lnTo>
                    <a:pt x="39623" y="53975"/>
                  </a:lnTo>
                  <a:lnTo>
                    <a:pt x="54863" y="20574"/>
                  </a:lnTo>
                  <a:lnTo>
                    <a:pt x="103885" y="20574"/>
                  </a:lnTo>
                  <a:lnTo>
                    <a:pt x="143636" y="0"/>
                  </a:lnTo>
                  <a:lnTo>
                    <a:pt x="183260" y="20574"/>
                  </a:lnTo>
                  <a:lnTo>
                    <a:pt x="232282" y="20574"/>
                  </a:lnTo>
                  <a:lnTo>
                    <a:pt x="247522" y="53975"/>
                  </a:lnTo>
                  <a:lnTo>
                    <a:pt x="287146" y="74675"/>
                  </a:lnTo>
                  <a:lnTo>
                    <a:pt x="272033" y="107950"/>
                  </a:lnTo>
                  <a:lnTo>
                    <a:pt x="287146" y="141350"/>
                  </a:lnTo>
                  <a:lnTo>
                    <a:pt x="247522" y="162052"/>
                  </a:lnTo>
                  <a:lnTo>
                    <a:pt x="232282" y="195325"/>
                  </a:lnTo>
                  <a:lnTo>
                    <a:pt x="183260" y="195325"/>
                  </a:lnTo>
                  <a:lnTo>
                    <a:pt x="143636" y="216027"/>
                  </a:lnTo>
                  <a:lnTo>
                    <a:pt x="103885" y="195325"/>
                  </a:lnTo>
                  <a:lnTo>
                    <a:pt x="54863" y="195325"/>
                  </a:lnTo>
                  <a:lnTo>
                    <a:pt x="39623" y="162052"/>
                  </a:lnTo>
                  <a:lnTo>
                    <a:pt x="0" y="141350"/>
                  </a:lnTo>
                  <a:lnTo>
                    <a:pt x="15112" y="107950"/>
                  </a:lnTo>
                  <a:lnTo>
                    <a:pt x="0" y="7467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744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471211" y="3375668"/>
            <a:ext cx="1411751" cy="209298"/>
          </a:xfrm>
          <a:prstGeom prst="rect">
            <a:avLst/>
          </a:prstGeom>
        </p:spPr>
        <p:txBody>
          <a:bodyPr vert="horz" wrap="square" lIns="0" tIns="16837" rIns="0" bIns="0" rtlCol="0">
            <a:spAutoFit/>
          </a:bodyPr>
          <a:lstStyle/>
          <a:p>
            <a:pPr marL="240897" marR="420275" indent="-228592">
              <a:lnSpc>
                <a:spcPct val="97800"/>
              </a:lnSpc>
              <a:spcBef>
                <a:spcPts val="133"/>
              </a:spcBef>
              <a:tabLst>
                <a:tab pos="240897" algn="l"/>
              </a:tabLst>
            </a:pPr>
            <a:r>
              <a:rPr lang="ru-RU" sz="1122" b="1" spc="-189" dirty="0" smtClean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r>
              <a:rPr sz="1275" spc="-189" dirty="0">
                <a:latin typeface="Arial"/>
                <a:cs typeface="Arial"/>
              </a:rPr>
              <a:t>	</a:t>
            </a:r>
            <a:endParaRPr sz="1020" dirty="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296535" y="945549"/>
            <a:ext cx="303073" cy="229895"/>
            <a:chOff x="3839400" y="927163"/>
            <a:chExt cx="297180" cy="225425"/>
          </a:xfrm>
        </p:grpSpPr>
        <p:sp>
          <p:nvSpPr>
            <p:cNvPr id="31" name="object 31"/>
            <p:cNvSpPr/>
            <p:nvPr/>
          </p:nvSpPr>
          <p:spPr>
            <a:xfrm>
              <a:off x="3844163" y="931926"/>
              <a:ext cx="287655" cy="215900"/>
            </a:xfrm>
            <a:custGeom>
              <a:avLst/>
              <a:gdLst/>
              <a:ahLst/>
              <a:cxnLst/>
              <a:rect l="l" t="t" r="r" b="b"/>
              <a:pathLst>
                <a:path w="287654" h="215900">
                  <a:moveTo>
                    <a:pt x="143637" y="0"/>
                  </a:moveTo>
                  <a:lnTo>
                    <a:pt x="103886" y="20574"/>
                  </a:lnTo>
                  <a:lnTo>
                    <a:pt x="54863" y="20574"/>
                  </a:lnTo>
                  <a:lnTo>
                    <a:pt x="39750" y="53975"/>
                  </a:lnTo>
                  <a:lnTo>
                    <a:pt x="0" y="74549"/>
                  </a:lnTo>
                  <a:lnTo>
                    <a:pt x="15112" y="107950"/>
                  </a:lnTo>
                  <a:lnTo>
                    <a:pt x="0" y="141350"/>
                  </a:lnTo>
                  <a:lnTo>
                    <a:pt x="39750" y="161925"/>
                  </a:lnTo>
                  <a:lnTo>
                    <a:pt x="54863" y="195325"/>
                  </a:lnTo>
                  <a:lnTo>
                    <a:pt x="103886" y="195325"/>
                  </a:lnTo>
                  <a:lnTo>
                    <a:pt x="143637" y="215900"/>
                  </a:lnTo>
                  <a:lnTo>
                    <a:pt x="183261" y="195325"/>
                  </a:lnTo>
                  <a:lnTo>
                    <a:pt x="232283" y="195325"/>
                  </a:lnTo>
                  <a:lnTo>
                    <a:pt x="247523" y="161925"/>
                  </a:lnTo>
                  <a:lnTo>
                    <a:pt x="287147" y="141350"/>
                  </a:lnTo>
                  <a:lnTo>
                    <a:pt x="272034" y="107950"/>
                  </a:lnTo>
                  <a:lnTo>
                    <a:pt x="287147" y="74549"/>
                  </a:lnTo>
                  <a:lnTo>
                    <a:pt x="247523" y="53975"/>
                  </a:lnTo>
                  <a:lnTo>
                    <a:pt x="232283" y="20574"/>
                  </a:lnTo>
                  <a:lnTo>
                    <a:pt x="183261" y="20574"/>
                  </a:lnTo>
                  <a:lnTo>
                    <a:pt x="14363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744"/>
            </a:p>
          </p:txBody>
        </p:sp>
        <p:sp>
          <p:nvSpPr>
            <p:cNvPr id="32" name="object 32"/>
            <p:cNvSpPr/>
            <p:nvPr/>
          </p:nvSpPr>
          <p:spPr>
            <a:xfrm>
              <a:off x="3844163" y="931926"/>
              <a:ext cx="287655" cy="215900"/>
            </a:xfrm>
            <a:custGeom>
              <a:avLst/>
              <a:gdLst/>
              <a:ahLst/>
              <a:cxnLst/>
              <a:rect l="l" t="t" r="r" b="b"/>
              <a:pathLst>
                <a:path w="287654" h="215900">
                  <a:moveTo>
                    <a:pt x="0" y="74549"/>
                  </a:moveTo>
                  <a:lnTo>
                    <a:pt x="39750" y="53975"/>
                  </a:lnTo>
                  <a:lnTo>
                    <a:pt x="54863" y="20574"/>
                  </a:lnTo>
                  <a:lnTo>
                    <a:pt x="103886" y="20574"/>
                  </a:lnTo>
                  <a:lnTo>
                    <a:pt x="143637" y="0"/>
                  </a:lnTo>
                  <a:lnTo>
                    <a:pt x="183261" y="20574"/>
                  </a:lnTo>
                  <a:lnTo>
                    <a:pt x="232283" y="20574"/>
                  </a:lnTo>
                  <a:lnTo>
                    <a:pt x="247523" y="53975"/>
                  </a:lnTo>
                  <a:lnTo>
                    <a:pt x="287147" y="74549"/>
                  </a:lnTo>
                  <a:lnTo>
                    <a:pt x="272034" y="107950"/>
                  </a:lnTo>
                  <a:lnTo>
                    <a:pt x="287147" y="141350"/>
                  </a:lnTo>
                  <a:lnTo>
                    <a:pt x="247523" y="161925"/>
                  </a:lnTo>
                  <a:lnTo>
                    <a:pt x="232283" y="195325"/>
                  </a:lnTo>
                  <a:lnTo>
                    <a:pt x="183261" y="195325"/>
                  </a:lnTo>
                  <a:lnTo>
                    <a:pt x="143637" y="215900"/>
                  </a:lnTo>
                  <a:lnTo>
                    <a:pt x="103886" y="195325"/>
                  </a:lnTo>
                  <a:lnTo>
                    <a:pt x="54863" y="195325"/>
                  </a:lnTo>
                  <a:lnTo>
                    <a:pt x="39750" y="161925"/>
                  </a:lnTo>
                  <a:lnTo>
                    <a:pt x="0" y="141350"/>
                  </a:lnTo>
                  <a:lnTo>
                    <a:pt x="15112" y="107950"/>
                  </a:lnTo>
                  <a:lnTo>
                    <a:pt x="0" y="7454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744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356180" y="957478"/>
            <a:ext cx="185859" cy="189832"/>
          </a:xfrm>
          <a:prstGeom prst="rect">
            <a:avLst/>
          </a:prstGeom>
        </p:spPr>
        <p:txBody>
          <a:bodyPr vert="horz" wrap="square" lIns="0" tIns="13599" rIns="0" bIns="0" rtlCol="0">
            <a:spAutoFit/>
          </a:bodyPr>
          <a:lstStyle/>
          <a:p>
            <a:pPr marL="12951">
              <a:spcBef>
                <a:spcPts val="107"/>
              </a:spcBef>
            </a:pPr>
            <a:r>
              <a:rPr sz="1122" b="1" spc="5" dirty="0">
                <a:solidFill>
                  <a:srgbClr val="FFFFFF"/>
                </a:solidFill>
                <a:latin typeface="Arial"/>
                <a:cs typeface="Arial"/>
              </a:rPr>
              <a:t>№</a:t>
            </a:r>
            <a:endParaRPr sz="1122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33737" y="981102"/>
            <a:ext cx="3408925" cy="169390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marL="12951">
              <a:spcBef>
                <a:spcPts val="97"/>
              </a:spcBef>
            </a:pPr>
            <a:r>
              <a:rPr sz="1020" b="1" spc="-5" dirty="0">
                <a:latin typeface="Arial"/>
                <a:cs typeface="Arial"/>
              </a:rPr>
              <a:t>-</a:t>
            </a:r>
            <a:r>
              <a:rPr sz="1020" b="1" dirty="0">
                <a:latin typeface="Arial"/>
                <a:cs typeface="Arial"/>
              </a:rPr>
              <a:t> </a:t>
            </a:r>
            <a:r>
              <a:rPr sz="1020" b="1" spc="-5" dirty="0">
                <a:latin typeface="Arial"/>
                <a:cs typeface="Arial"/>
              </a:rPr>
              <a:t>Проблема</a:t>
            </a:r>
            <a:r>
              <a:rPr sz="1020" b="1" spc="5" dirty="0">
                <a:latin typeface="Arial"/>
                <a:cs typeface="Arial"/>
              </a:rPr>
              <a:t> </a:t>
            </a:r>
            <a:r>
              <a:rPr sz="1020" b="1" spc="-10" dirty="0">
                <a:latin typeface="Arial"/>
                <a:cs typeface="Arial"/>
              </a:rPr>
              <a:t>(нумерация</a:t>
            </a:r>
            <a:r>
              <a:rPr sz="1020" b="1" spc="10" dirty="0">
                <a:latin typeface="Arial"/>
                <a:cs typeface="Arial"/>
              </a:rPr>
              <a:t> </a:t>
            </a:r>
            <a:r>
              <a:rPr sz="1020" b="1" spc="-5" dirty="0">
                <a:latin typeface="Arial"/>
                <a:cs typeface="Arial"/>
              </a:rPr>
              <a:t>сквозная</a:t>
            </a:r>
            <a:r>
              <a:rPr sz="1020" b="1" dirty="0">
                <a:latin typeface="Arial"/>
                <a:cs typeface="Arial"/>
              </a:rPr>
              <a:t> </a:t>
            </a:r>
            <a:r>
              <a:rPr sz="1020" b="1" spc="-5" dirty="0">
                <a:latin typeface="Arial"/>
                <a:cs typeface="Arial"/>
              </a:rPr>
              <a:t>для</a:t>
            </a:r>
            <a:r>
              <a:rPr sz="1020" b="1" dirty="0">
                <a:latin typeface="Arial"/>
                <a:cs typeface="Arial"/>
              </a:rPr>
              <a:t> </a:t>
            </a:r>
            <a:r>
              <a:rPr sz="1020" b="1" spc="-5" dirty="0">
                <a:latin typeface="Arial"/>
                <a:cs typeface="Arial"/>
              </a:rPr>
              <a:t>всего</a:t>
            </a:r>
            <a:r>
              <a:rPr sz="1020" b="1" spc="-15" dirty="0">
                <a:latin typeface="Arial"/>
                <a:cs typeface="Arial"/>
              </a:rPr>
              <a:t> </a:t>
            </a:r>
            <a:r>
              <a:rPr sz="1020" b="1" spc="-10" dirty="0">
                <a:latin typeface="Arial"/>
                <a:cs typeface="Arial"/>
              </a:rPr>
              <a:t>проекта)</a:t>
            </a:r>
            <a:endParaRPr sz="1020">
              <a:latin typeface="Arial"/>
              <a:cs typeface="Arial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4301392" y="1644446"/>
            <a:ext cx="131461" cy="155422"/>
          </a:xfrm>
          <a:custGeom>
            <a:avLst/>
            <a:gdLst/>
            <a:ahLst/>
            <a:cxnLst/>
            <a:rect l="l" t="t" r="r" b="b"/>
            <a:pathLst>
              <a:path w="128904" h="152400">
                <a:moveTo>
                  <a:pt x="128523" y="0"/>
                </a:moveTo>
                <a:lnTo>
                  <a:pt x="108711" y="0"/>
                </a:lnTo>
                <a:lnTo>
                  <a:pt x="0" y="76200"/>
                </a:lnTo>
                <a:lnTo>
                  <a:pt x="108711" y="152400"/>
                </a:lnTo>
                <a:lnTo>
                  <a:pt x="128523" y="152400"/>
                </a:lnTo>
                <a:lnTo>
                  <a:pt x="1285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744">
              <a:solidFill>
                <a:srgbClr val="FF0000"/>
              </a:solidFill>
            </a:endParaRPr>
          </a:p>
        </p:txBody>
      </p:sp>
      <p:pic>
        <p:nvPicPr>
          <p:cNvPr id="1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600" y="150589"/>
            <a:ext cx="520570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2" descr="C:\Users\User\Downloads\Логотип проекта мелкий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11668" r="12566" b="11169"/>
          <a:stretch/>
        </p:blipFill>
        <p:spPr bwMode="auto">
          <a:xfrm>
            <a:off x="8464939" y="131292"/>
            <a:ext cx="529311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6" name="Диаграмма 135"/>
          <p:cNvGraphicFramePr/>
          <p:nvPr>
            <p:extLst>
              <p:ext uri="{D42A27DB-BD31-4B8C-83A1-F6EECF244321}">
                <p14:modId xmlns:p14="http://schemas.microsoft.com/office/powerpoint/2010/main" val="2864335534"/>
              </p:ext>
            </p:extLst>
          </p:nvPr>
        </p:nvGraphicFramePr>
        <p:xfrm>
          <a:off x="183243" y="1264917"/>
          <a:ext cx="3990852" cy="4928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0" name="Прямоугольник 139"/>
          <p:cNvSpPr/>
          <p:nvPr/>
        </p:nvSpPr>
        <p:spPr>
          <a:xfrm>
            <a:off x="978953" y="6454655"/>
            <a:ext cx="16466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951" marR="86127"/>
            <a:r>
              <a:rPr lang="ru-RU" sz="10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Цель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по</a:t>
            </a:r>
            <a:r>
              <a:rPr lang="ru-RU" sz="10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всему</a:t>
            </a:r>
            <a:r>
              <a:rPr lang="ru-RU" sz="10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проекту</a:t>
            </a:r>
          </a:p>
        </p:txBody>
      </p:sp>
      <p:sp>
        <p:nvSpPr>
          <p:cNvPr id="141" name="object 118"/>
          <p:cNvSpPr/>
          <p:nvPr/>
        </p:nvSpPr>
        <p:spPr>
          <a:xfrm>
            <a:off x="595199" y="6557261"/>
            <a:ext cx="303883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744"/>
          </a:p>
        </p:txBody>
      </p:sp>
      <p:sp>
        <p:nvSpPr>
          <p:cNvPr id="142" name="object 118"/>
          <p:cNvSpPr/>
          <p:nvPr/>
        </p:nvSpPr>
        <p:spPr>
          <a:xfrm>
            <a:off x="365847" y="1695065"/>
            <a:ext cx="3802013" cy="45719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744"/>
          </a:p>
        </p:txBody>
      </p:sp>
      <p:sp>
        <p:nvSpPr>
          <p:cNvPr id="20" name="TextBox 19"/>
          <p:cNvSpPr txBox="1"/>
          <p:nvPr/>
        </p:nvSpPr>
        <p:spPr>
          <a:xfrm>
            <a:off x="125706" y="1385302"/>
            <a:ext cx="550151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150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69" y="169692"/>
            <a:ext cx="6159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264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Прямоугольник 107"/>
          <p:cNvSpPr/>
          <p:nvPr/>
        </p:nvSpPr>
        <p:spPr>
          <a:xfrm>
            <a:off x="2" y="65200"/>
            <a:ext cx="1279525" cy="752129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object 2"/>
          <p:cNvSpPr/>
          <p:nvPr/>
        </p:nvSpPr>
        <p:spPr>
          <a:xfrm>
            <a:off x="502686" y="6451457"/>
            <a:ext cx="8887029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295" y="0"/>
                </a:lnTo>
              </a:path>
            </a:pathLst>
          </a:custGeom>
          <a:ln w="9525">
            <a:solidFill>
              <a:srgbClr val="2D6AA4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6" name="object 6"/>
          <p:cNvSpPr/>
          <p:nvPr/>
        </p:nvSpPr>
        <p:spPr>
          <a:xfrm>
            <a:off x="6236580" y="1130703"/>
            <a:ext cx="38853" cy="35971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7" name="object 7"/>
          <p:cNvSpPr/>
          <p:nvPr/>
        </p:nvSpPr>
        <p:spPr>
          <a:xfrm>
            <a:off x="7349338" y="1130703"/>
            <a:ext cx="38853" cy="35971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8" name="object 8"/>
          <p:cNvSpPr/>
          <p:nvPr/>
        </p:nvSpPr>
        <p:spPr>
          <a:xfrm>
            <a:off x="8413527" y="1130703"/>
            <a:ext cx="38853" cy="35971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9" name="object 9"/>
          <p:cNvSpPr txBox="1"/>
          <p:nvPr/>
        </p:nvSpPr>
        <p:spPr>
          <a:xfrm>
            <a:off x="7188613" y="4269137"/>
            <a:ext cx="2103904" cy="189064"/>
          </a:xfrm>
          <a:prstGeom prst="rect">
            <a:avLst/>
          </a:prstGeom>
        </p:spPr>
        <p:txBody>
          <a:bodyPr vert="horz" wrap="square" lIns="0" tIns="12951" rIns="0" bIns="0" rtlCol="0">
            <a:spAutoFit/>
          </a:bodyPr>
          <a:lstStyle/>
          <a:p>
            <a:pPr marL="12952">
              <a:spcBef>
                <a:spcPts val="102"/>
              </a:spcBef>
            </a:pPr>
            <a:r>
              <a:rPr sz="1121" b="1" spc="-5" dirty="0">
                <a:latin typeface="Arial"/>
                <a:cs typeface="Arial"/>
              </a:rPr>
              <a:t>Итого: </a:t>
            </a:r>
            <a:r>
              <a:rPr lang="en-US" sz="1121" b="1" spc="-5" dirty="0" smtClean="0">
                <a:latin typeface="Arial"/>
                <a:cs typeface="Arial"/>
              </a:rPr>
              <a:t> </a:t>
            </a:r>
            <a:r>
              <a:rPr lang="ru-RU" sz="1121" b="1" spc="-5" dirty="0" smtClean="0">
                <a:latin typeface="Arial"/>
                <a:cs typeface="Arial"/>
              </a:rPr>
              <a:t>3,6 </a:t>
            </a:r>
            <a:r>
              <a:rPr sz="1121" b="1" spc="-5" dirty="0" err="1" smtClean="0">
                <a:latin typeface="Arial"/>
                <a:cs typeface="Arial"/>
              </a:rPr>
              <a:t>средний</a:t>
            </a:r>
            <a:r>
              <a:rPr sz="1121" b="1" spc="-5" dirty="0" smtClean="0">
                <a:latin typeface="Arial"/>
                <a:cs typeface="Arial"/>
              </a:rPr>
              <a:t> </a:t>
            </a:r>
            <a:r>
              <a:rPr sz="1121" b="1" spc="-5" dirty="0" err="1">
                <a:latin typeface="Arial"/>
                <a:cs typeface="Arial"/>
              </a:rPr>
              <a:t>балл</a:t>
            </a:r>
            <a:r>
              <a:rPr sz="1121" b="1" spc="259" dirty="0">
                <a:latin typeface="Arial"/>
                <a:cs typeface="Arial"/>
              </a:rPr>
              <a:t> </a:t>
            </a:r>
            <a:endParaRPr sz="1121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485" y="98936"/>
            <a:ext cx="7647028" cy="751741"/>
          </a:xfrm>
          <a:prstGeom prst="rect">
            <a:avLst/>
          </a:prstGeom>
        </p:spPr>
        <p:txBody>
          <a:bodyPr vert="horz" wrap="square" lIns="0" tIns="12951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952">
              <a:spcBef>
                <a:spcPts val="102"/>
              </a:spcBef>
              <a:tabLst>
                <a:tab pos="1986086" algn="l"/>
              </a:tabLst>
            </a:pPr>
            <a:r>
              <a:rPr lang="ru-RU" sz="160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АНКЕТИРОВАНИЕ</a:t>
            </a:r>
            <a:r>
              <a:rPr lang="ru-RU" sz="1600" spc="5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sz="16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285E"/>
                  </a:solidFill>
                </a:uFill>
              </a:rPr>
              <a:t>2</a:t>
            </a:r>
            <a:r>
              <a:rPr lang="ru-RU" sz="160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285E"/>
                  </a:solidFill>
                </a:uFill>
              </a:rPr>
              <a:t> </a:t>
            </a:r>
            <a:r>
              <a:rPr lang="ru-RU" sz="16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ЗАКАЗЧИКОВ</a:t>
            </a:r>
            <a:r>
              <a:rPr lang="ru-RU" sz="160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ПРОЦЕССА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1" spc="-5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600" i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</a:t>
            </a:r>
            <a:r>
              <a:rPr lang="ru-RU" altLang="ru-RU" sz="1600" i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птимизация процесса        подготовки </a:t>
            </a:r>
            <a:r>
              <a:rPr lang="ru-RU" altLang="ru-RU" sz="16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i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детей к самостоятельной деятельности детей</a:t>
            </a:r>
            <a:r>
              <a:rPr lang="ru-RU" sz="1600" i="1" spc="-5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600" i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2684" y="4556819"/>
            <a:ext cx="337144" cy="1052275"/>
          </a:xfrm>
          <a:prstGeom prst="rect">
            <a:avLst/>
          </a:prstGeom>
          <a:ln w="3175">
            <a:solidFill>
              <a:srgbClr val="006FC0"/>
            </a:solidFill>
          </a:ln>
        </p:spPr>
        <p:txBody>
          <a:bodyPr vert="vert270" wrap="square" lIns="0" tIns="2591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1121">
              <a:latin typeface="Times New Roman"/>
              <a:cs typeface="Times New Roman"/>
            </a:endParaRPr>
          </a:p>
          <a:p>
            <a:pPr marL="64756"/>
            <a:r>
              <a:rPr sz="1070" b="1" dirty="0">
                <a:latin typeface="Arial"/>
                <a:cs typeface="Arial"/>
              </a:rPr>
              <a:t>Комментарии</a:t>
            </a:r>
            <a:endParaRPr sz="107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02350" y="4634357"/>
            <a:ext cx="2515099" cy="358044"/>
          </a:xfrm>
          <a:prstGeom prst="rect">
            <a:avLst/>
          </a:prstGeom>
        </p:spPr>
        <p:txBody>
          <a:bodyPr vert="horz" wrap="square" lIns="0" tIns="12951" rIns="0" bIns="0" rtlCol="0">
            <a:spAutoFit/>
          </a:bodyPr>
          <a:lstStyle/>
          <a:p>
            <a:pPr marL="208517" indent="-196213">
              <a:spcBef>
                <a:spcPts val="102"/>
              </a:spcBef>
              <a:buClr>
                <a:srgbClr val="00295F"/>
              </a:buClr>
              <a:buSzPct val="122727"/>
              <a:buChar char="▪"/>
              <a:tabLst>
                <a:tab pos="208517" algn="l"/>
                <a:tab pos="209163" algn="l"/>
              </a:tabLst>
            </a:pPr>
            <a:r>
              <a:rPr sz="1121" dirty="0">
                <a:latin typeface="Arial"/>
                <a:cs typeface="Arial"/>
              </a:rPr>
              <a:t>В </a:t>
            </a:r>
            <a:r>
              <a:rPr sz="1121" spc="-5" dirty="0">
                <a:latin typeface="Arial"/>
                <a:cs typeface="Arial"/>
              </a:rPr>
              <a:t>случае ответа</a:t>
            </a:r>
            <a:r>
              <a:rPr sz="1121" spc="-31" dirty="0">
                <a:latin typeface="Arial"/>
                <a:cs typeface="Arial"/>
              </a:rPr>
              <a:t> </a:t>
            </a:r>
            <a:r>
              <a:rPr sz="1121" spc="-5" dirty="0">
                <a:latin typeface="Arial"/>
                <a:cs typeface="Arial"/>
              </a:rPr>
              <a:t>"Нет"/</a:t>
            </a:r>
            <a:endParaRPr sz="1121">
              <a:latin typeface="Arial"/>
              <a:cs typeface="Arial"/>
            </a:endParaRPr>
          </a:p>
          <a:p>
            <a:pPr marL="208517"/>
            <a:r>
              <a:rPr sz="1121" spc="-5" dirty="0">
                <a:latin typeface="Arial"/>
                <a:cs typeface="Arial"/>
              </a:rPr>
              <a:t>"Скорее нет" </a:t>
            </a:r>
            <a:r>
              <a:rPr sz="1121" dirty="0">
                <a:latin typeface="Arial"/>
                <a:cs typeface="Arial"/>
              </a:rPr>
              <a:t>–</a:t>
            </a:r>
            <a:r>
              <a:rPr sz="1121" spc="-41" dirty="0">
                <a:latin typeface="Arial"/>
                <a:cs typeface="Arial"/>
              </a:rPr>
              <a:t> </a:t>
            </a:r>
            <a:r>
              <a:rPr sz="1121" spc="-5" dirty="0">
                <a:latin typeface="Arial"/>
                <a:cs typeface="Arial"/>
              </a:rPr>
              <a:t>прокомментируйте.</a:t>
            </a:r>
            <a:endParaRPr sz="1121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42589" y="1130702"/>
            <a:ext cx="3599103" cy="0"/>
          </a:xfrm>
          <a:custGeom>
            <a:avLst/>
            <a:gdLst/>
            <a:ahLst/>
            <a:cxnLst/>
            <a:rect l="l" t="t" r="r" b="b"/>
            <a:pathLst>
              <a:path w="3529329">
                <a:moveTo>
                  <a:pt x="0" y="0"/>
                </a:moveTo>
                <a:lnTo>
                  <a:pt x="3528987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15" name="object 15"/>
          <p:cNvSpPr/>
          <p:nvPr/>
        </p:nvSpPr>
        <p:spPr>
          <a:xfrm>
            <a:off x="5351247" y="1130702"/>
            <a:ext cx="845058" cy="0"/>
          </a:xfrm>
          <a:custGeom>
            <a:avLst/>
            <a:gdLst/>
            <a:ahLst/>
            <a:cxnLst/>
            <a:rect l="l" t="t" r="r" b="b"/>
            <a:pathLst>
              <a:path w="828675">
                <a:moveTo>
                  <a:pt x="0" y="0"/>
                </a:moveTo>
                <a:lnTo>
                  <a:pt x="828675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16" name="object 16"/>
          <p:cNvSpPr/>
          <p:nvPr/>
        </p:nvSpPr>
        <p:spPr>
          <a:xfrm>
            <a:off x="6264038" y="1130702"/>
            <a:ext cx="960969" cy="0"/>
          </a:xfrm>
          <a:custGeom>
            <a:avLst/>
            <a:gdLst/>
            <a:ahLst/>
            <a:cxnLst/>
            <a:rect l="l" t="t" r="r" b="b"/>
            <a:pathLst>
              <a:path w="942340">
                <a:moveTo>
                  <a:pt x="0" y="0"/>
                </a:moveTo>
                <a:lnTo>
                  <a:pt x="942212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17" name="object 17"/>
          <p:cNvSpPr/>
          <p:nvPr/>
        </p:nvSpPr>
        <p:spPr>
          <a:xfrm>
            <a:off x="7367082" y="1130702"/>
            <a:ext cx="960969" cy="0"/>
          </a:xfrm>
          <a:custGeom>
            <a:avLst/>
            <a:gdLst/>
            <a:ahLst/>
            <a:cxnLst/>
            <a:rect l="l" t="t" r="r" b="b"/>
            <a:pathLst>
              <a:path w="942340">
                <a:moveTo>
                  <a:pt x="0" y="0"/>
                </a:moveTo>
                <a:lnTo>
                  <a:pt x="942086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18" name="object 18"/>
          <p:cNvSpPr/>
          <p:nvPr/>
        </p:nvSpPr>
        <p:spPr>
          <a:xfrm>
            <a:off x="8447330" y="1130702"/>
            <a:ext cx="960969" cy="0"/>
          </a:xfrm>
          <a:custGeom>
            <a:avLst/>
            <a:gdLst/>
            <a:ahLst/>
            <a:cxnLst/>
            <a:rect l="l" t="t" r="r" b="b"/>
            <a:pathLst>
              <a:path w="942340">
                <a:moveTo>
                  <a:pt x="0" y="0"/>
                </a:moveTo>
                <a:lnTo>
                  <a:pt x="942213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19" name="object 19"/>
          <p:cNvSpPr/>
          <p:nvPr/>
        </p:nvSpPr>
        <p:spPr>
          <a:xfrm>
            <a:off x="1313449" y="1802863"/>
            <a:ext cx="8088594" cy="0"/>
          </a:xfrm>
          <a:custGeom>
            <a:avLst/>
            <a:gdLst/>
            <a:ahLst/>
            <a:cxnLst/>
            <a:rect l="l" t="t" r="r" b="b"/>
            <a:pathLst>
              <a:path w="7931784">
                <a:moveTo>
                  <a:pt x="0" y="0"/>
                </a:moveTo>
                <a:lnTo>
                  <a:pt x="7931442" y="0"/>
                </a:lnTo>
              </a:path>
            </a:pathLst>
          </a:custGeom>
          <a:ln w="9525">
            <a:solidFill>
              <a:srgbClr val="8F8F8F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20" name="object 20"/>
          <p:cNvSpPr/>
          <p:nvPr/>
        </p:nvSpPr>
        <p:spPr>
          <a:xfrm>
            <a:off x="1313449" y="2328288"/>
            <a:ext cx="8088594" cy="0"/>
          </a:xfrm>
          <a:custGeom>
            <a:avLst/>
            <a:gdLst/>
            <a:ahLst/>
            <a:cxnLst/>
            <a:rect l="l" t="t" r="r" b="b"/>
            <a:pathLst>
              <a:path w="7931784">
                <a:moveTo>
                  <a:pt x="0" y="0"/>
                </a:moveTo>
                <a:lnTo>
                  <a:pt x="7931442" y="0"/>
                </a:lnTo>
              </a:path>
            </a:pathLst>
          </a:custGeom>
          <a:ln w="9525">
            <a:solidFill>
              <a:srgbClr val="8F8F8F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21" name="object 21"/>
          <p:cNvSpPr/>
          <p:nvPr/>
        </p:nvSpPr>
        <p:spPr>
          <a:xfrm>
            <a:off x="510794" y="2931290"/>
            <a:ext cx="8890914" cy="0"/>
          </a:xfrm>
          <a:custGeom>
            <a:avLst/>
            <a:gdLst/>
            <a:ahLst/>
            <a:cxnLst/>
            <a:rect l="l" t="t" r="r" b="b"/>
            <a:pathLst>
              <a:path w="8718550">
                <a:moveTo>
                  <a:pt x="871853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F8F8F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22" name="object 22"/>
          <p:cNvSpPr/>
          <p:nvPr/>
        </p:nvSpPr>
        <p:spPr>
          <a:xfrm>
            <a:off x="1313449" y="3518751"/>
            <a:ext cx="8088594" cy="0"/>
          </a:xfrm>
          <a:custGeom>
            <a:avLst/>
            <a:gdLst/>
            <a:ahLst/>
            <a:cxnLst/>
            <a:rect l="l" t="t" r="r" b="b"/>
            <a:pathLst>
              <a:path w="7931784">
                <a:moveTo>
                  <a:pt x="0" y="0"/>
                </a:moveTo>
                <a:lnTo>
                  <a:pt x="7931442" y="0"/>
                </a:lnTo>
              </a:path>
            </a:pathLst>
          </a:custGeom>
          <a:ln w="9525">
            <a:solidFill>
              <a:srgbClr val="8F8F8F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23" name="object 23"/>
          <p:cNvSpPr/>
          <p:nvPr/>
        </p:nvSpPr>
        <p:spPr>
          <a:xfrm>
            <a:off x="5314595" y="2014691"/>
            <a:ext cx="4087360" cy="179373"/>
          </a:xfrm>
          <a:custGeom>
            <a:avLst/>
            <a:gdLst/>
            <a:ahLst/>
            <a:cxnLst/>
            <a:rect l="l" t="t" r="r" b="b"/>
            <a:pathLst>
              <a:path w="4008120" h="175894">
                <a:moveTo>
                  <a:pt x="4007866" y="0"/>
                </a:moveTo>
                <a:lnTo>
                  <a:pt x="0" y="0"/>
                </a:lnTo>
                <a:lnTo>
                  <a:pt x="0" y="175818"/>
                </a:lnTo>
                <a:lnTo>
                  <a:pt x="4007866" y="175818"/>
                </a:lnTo>
                <a:lnTo>
                  <a:pt x="4007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1" dirty="0"/>
          </a:p>
        </p:txBody>
      </p:sp>
      <p:sp>
        <p:nvSpPr>
          <p:cNvPr id="24" name="object 24"/>
          <p:cNvSpPr/>
          <p:nvPr/>
        </p:nvSpPr>
        <p:spPr>
          <a:xfrm>
            <a:off x="5314595" y="2014691"/>
            <a:ext cx="4087360" cy="179373"/>
          </a:xfrm>
          <a:custGeom>
            <a:avLst/>
            <a:gdLst/>
            <a:ahLst/>
            <a:cxnLst/>
            <a:rect l="l" t="t" r="r" b="b"/>
            <a:pathLst>
              <a:path w="4008120" h="175894">
                <a:moveTo>
                  <a:pt x="0" y="175818"/>
                </a:moveTo>
                <a:lnTo>
                  <a:pt x="4007866" y="175818"/>
                </a:lnTo>
                <a:lnTo>
                  <a:pt x="4007866" y="0"/>
                </a:lnTo>
                <a:lnTo>
                  <a:pt x="0" y="0"/>
                </a:lnTo>
                <a:lnTo>
                  <a:pt x="0" y="175818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28" name="object 28"/>
          <p:cNvSpPr/>
          <p:nvPr/>
        </p:nvSpPr>
        <p:spPr>
          <a:xfrm>
            <a:off x="5323401" y="2480333"/>
            <a:ext cx="4087360" cy="179373"/>
          </a:xfrm>
          <a:custGeom>
            <a:avLst/>
            <a:gdLst/>
            <a:ahLst/>
            <a:cxnLst/>
            <a:rect l="l" t="t" r="r" b="b"/>
            <a:pathLst>
              <a:path w="4008120" h="175894">
                <a:moveTo>
                  <a:pt x="4007866" y="0"/>
                </a:moveTo>
                <a:lnTo>
                  <a:pt x="0" y="0"/>
                </a:lnTo>
                <a:lnTo>
                  <a:pt x="0" y="175818"/>
                </a:lnTo>
                <a:lnTo>
                  <a:pt x="4007866" y="175818"/>
                </a:lnTo>
                <a:lnTo>
                  <a:pt x="4007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29" name="object 29"/>
          <p:cNvSpPr/>
          <p:nvPr/>
        </p:nvSpPr>
        <p:spPr>
          <a:xfrm>
            <a:off x="5314595" y="2540116"/>
            <a:ext cx="4087360" cy="179373"/>
          </a:xfrm>
          <a:custGeom>
            <a:avLst/>
            <a:gdLst/>
            <a:ahLst/>
            <a:cxnLst/>
            <a:rect l="l" t="t" r="r" b="b"/>
            <a:pathLst>
              <a:path w="4008120" h="175894">
                <a:moveTo>
                  <a:pt x="0" y="175818"/>
                </a:moveTo>
                <a:lnTo>
                  <a:pt x="4007866" y="175818"/>
                </a:lnTo>
                <a:lnTo>
                  <a:pt x="4007866" y="0"/>
                </a:lnTo>
                <a:lnTo>
                  <a:pt x="0" y="0"/>
                </a:lnTo>
                <a:lnTo>
                  <a:pt x="0" y="175818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33" name="object 33"/>
          <p:cNvSpPr/>
          <p:nvPr/>
        </p:nvSpPr>
        <p:spPr>
          <a:xfrm>
            <a:off x="5314595" y="3159696"/>
            <a:ext cx="4087360" cy="179373"/>
          </a:xfrm>
          <a:custGeom>
            <a:avLst/>
            <a:gdLst/>
            <a:ahLst/>
            <a:cxnLst/>
            <a:rect l="l" t="t" r="r" b="b"/>
            <a:pathLst>
              <a:path w="4008120" h="175895">
                <a:moveTo>
                  <a:pt x="4007866" y="0"/>
                </a:moveTo>
                <a:lnTo>
                  <a:pt x="0" y="0"/>
                </a:lnTo>
                <a:lnTo>
                  <a:pt x="0" y="175818"/>
                </a:lnTo>
                <a:lnTo>
                  <a:pt x="4007866" y="175818"/>
                </a:lnTo>
                <a:lnTo>
                  <a:pt x="4007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34" name="object 34"/>
          <p:cNvSpPr/>
          <p:nvPr/>
        </p:nvSpPr>
        <p:spPr>
          <a:xfrm>
            <a:off x="5314595" y="3159696"/>
            <a:ext cx="4087360" cy="179373"/>
          </a:xfrm>
          <a:custGeom>
            <a:avLst/>
            <a:gdLst/>
            <a:ahLst/>
            <a:cxnLst/>
            <a:rect l="l" t="t" r="r" b="b"/>
            <a:pathLst>
              <a:path w="4008120" h="175895">
                <a:moveTo>
                  <a:pt x="0" y="175818"/>
                </a:moveTo>
                <a:lnTo>
                  <a:pt x="4007866" y="175818"/>
                </a:lnTo>
                <a:lnTo>
                  <a:pt x="4007866" y="0"/>
                </a:lnTo>
                <a:lnTo>
                  <a:pt x="0" y="0"/>
                </a:lnTo>
                <a:lnTo>
                  <a:pt x="0" y="175818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38" name="object 38"/>
          <p:cNvSpPr/>
          <p:nvPr/>
        </p:nvSpPr>
        <p:spPr>
          <a:xfrm>
            <a:off x="5314595" y="3713095"/>
            <a:ext cx="4087360" cy="179373"/>
          </a:xfrm>
          <a:custGeom>
            <a:avLst/>
            <a:gdLst/>
            <a:ahLst/>
            <a:cxnLst/>
            <a:rect l="l" t="t" r="r" b="b"/>
            <a:pathLst>
              <a:path w="4008120" h="175895">
                <a:moveTo>
                  <a:pt x="4007866" y="0"/>
                </a:moveTo>
                <a:lnTo>
                  <a:pt x="0" y="0"/>
                </a:lnTo>
                <a:lnTo>
                  <a:pt x="0" y="175818"/>
                </a:lnTo>
                <a:lnTo>
                  <a:pt x="4007866" y="175818"/>
                </a:lnTo>
                <a:lnTo>
                  <a:pt x="4007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39" name="object 39"/>
          <p:cNvSpPr/>
          <p:nvPr/>
        </p:nvSpPr>
        <p:spPr>
          <a:xfrm>
            <a:off x="5314595" y="3713095"/>
            <a:ext cx="4087360" cy="179373"/>
          </a:xfrm>
          <a:custGeom>
            <a:avLst/>
            <a:gdLst/>
            <a:ahLst/>
            <a:cxnLst/>
            <a:rect l="l" t="t" r="r" b="b"/>
            <a:pathLst>
              <a:path w="4008120" h="175895">
                <a:moveTo>
                  <a:pt x="0" y="175818"/>
                </a:moveTo>
                <a:lnTo>
                  <a:pt x="4007866" y="175818"/>
                </a:lnTo>
                <a:lnTo>
                  <a:pt x="4007866" y="0"/>
                </a:lnTo>
                <a:lnTo>
                  <a:pt x="0" y="0"/>
                </a:lnTo>
                <a:lnTo>
                  <a:pt x="0" y="175818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43" name="object 43"/>
          <p:cNvSpPr txBox="1"/>
          <p:nvPr/>
        </p:nvSpPr>
        <p:spPr>
          <a:xfrm>
            <a:off x="510794" y="2979921"/>
            <a:ext cx="493981" cy="1205745"/>
          </a:xfrm>
          <a:prstGeom prst="rect">
            <a:avLst/>
          </a:prstGeom>
          <a:ln w="3175">
            <a:solidFill>
              <a:srgbClr val="006FC0"/>
            </a:solidFill>
          </a:ln>
        </p:spPr>
        <p:txBody>
          <a:bodyPr vert="vert270" wrap="square" lIns="0" tIns="3237" rIns="0" bIns="0" rtlCol="0">
            <a:spAutoFit/>
          </a:bodyPr>
          <a:lstStyle/>
          <a:p>
            <a:pPr marL="82241" marR="77708" indent="2591" algn="ctr">
              <a:spcBef>
                <a:spcPts val="26"/>
              </a:spcBef>
            </a:pPr>
            <a:r>
              <a:rPr sz="1070" b="1" dirty="0">
                <a:latin typeface="Arial"/>
                <a:cs typeface="Arial"/>
              </a:rPr>
              <a:t>Поддержка  пользова</a:t>
            </a:r>
            <a:r>
              <a:rPr sz="1070" b="1" spc="-31" dirty="0">
                <a:latin typeface="Arial"/>
                <a:cs typeface="Arial"/>
              </a:rPr>
              <a:t>т</a:t>
            </a:r>
            <a:r>
              <a:rPr sz="1070" b="1" spc="-5" dirty="0">
                <a:latin typeface="Arial"/>
                <a:cs typeface="Arial"/>
              </a:rPr>
              <a:t>е</a:t>
            </a:r>
            <a:r>
              <a:rPr sz="1070" b="1" dirty="0">
                <a:latin typeface="Arial"/>
                <a:cs typeface="Arial"/>
              </a:rPr>
              <a:t>л</a:t>
            </a:r>
            <a:r>
              <a:rPr sz="1070" b="1" spc="-5" dirty="0">
                <a:latin typeface="Arial"/>
                <a:cs typeface="Arial"/>
              </a:rPr>
              <a:t>ей  </a:t>
            </a:r>
            <a:r>
              <a:rPr sz="1070" b="1" dirty="0">
                <a:latin typeface="Arial"/>
                <a:cs typeface="Arial"/>
              </a:rPr>
              <a:t>процесса</a:t>
            </a:r>
            <a:endParaRPr sz="107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80445" y="1136401"/>
            <a:ext cx="2190027" cy="169262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marL="12952">
              <a:spcBef>
                <a:spcPts val="97"/>
              </a:spcBef>
              <a:tabLst>
                <a:tab pos="1019917" algn="l"/>
                <a:tab pos="2104591" algn="l"/>
              </a:tabLst>
            </a:pPr>
            <a:r>
              <a:rPr sz="1019" i="1" spc="-5" dirty="0">
                <a:latin typeface="Arial"/>
                <a:cs typeface="Arial"/>
              </a:rPr>
              <a:t>1	2	3</a:t>
            </a:r>
            <a:endParaRPr sz="1019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931311" y="1136402"/>
            <a:ext cx="97781" cy="172448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marL="12952">
              <a:spcBef>
                <a:spcPts val="97"/>
              </a:spcBef>
            </a:pPr>
            <a:r>
              <a:rPr sz="1019" i="1" spc="-5" dirty="0">
                <a:latin typeface="Arial"/>
                <a:cs typeface="Arial"/>
              </a:rPr>
              <a:t>4</a:t>
            </a:r>
            <a:endParaRPr sz="1019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270247" y="1479682"/>
            <a:ext cx="4087360" cy="179373"/>
          </a:xfrm>
          <a:custGeom>
            <a:avLst/>
            <a:gdLst/>
            <a:ahLst/>
            <a:cxnLst/>
            <a:rect l="l" t="t" r="r" b="b"/>
            <a:pathLst>
              <a:path w="4008120" h="175894">
                <a:moveTo>
                  <a:pt x="0" y="175818"/>
                </a:moveTo>
                <a:lnTo>
                  <a:pt x="4007866" y="175818"/>
                </a:lnTo>
                <a:lnTo>
                  <a:pt x="4007866" y="0"/>
                </a:lnTo>
                <a:lnTo>
                  <a:pt x="0" y="0"/>
                </a:lnTo>
                <a:lnTo>
                  <a:pt x="0" y="175818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52" name="object 52"/>
          <p:cNvSpPr/>
          <p:nvPr/>
        </p:nvSpPr>
        <p:spPr>
          <a:xfrm>
            <a:off x="1118756" y="1916055"/>
            <a:ext cx="285571" cy="279743"/>
          </a:xfrm>
          <a:custGeom>
            <a:avLst/>
            <a:gdLst/>
            <a:ahLst/>
            <a:cxnLst/>
            <a:rect l="l" t="t" r="r" b="b"/>
            <a:pathLst>
              <a:path w="280034" h="274319">
                <a:moveTo>
                  <a:pt x="139801" y="0"/>
                </a:moveTo>
                <a:lnTo>
                  <a:pt x="95616" y="6983"/>
                </a:lnTo>
                <a:lnTo>
                  <a:pt x="57239" y="26428"/>
                </a:lnTo>
                <a:lnTo>
                  <a:pt x="26975" y="56071"/>
                </a:lnTo>
                <a:lnTo>
                  <a:pt x="7127" y="93650"/>
                </a:lnTo>
                <a:lnTo>
                  <a:pt x="0" y="136905"/>
                </a:lnTo>
                <a:lnTo>
                  <a:pt x="7127" y="180209"/>
                </a:lnTo>
                <a:lnTo>
                  <a:pt x="26975" y="217795"/>
                </a:lnTo>
                <a:lnTo>
                  <a:pt x="57239" y="247420"/>
                </a:lnTo>
                <a:lnTo>
                  <a:pt x="95616" y="266840"/>
                </a:lnTo>
                <a:lnTo>
                  <a:pt x="139801" y="273812"/>
                </a:lnTo>
                <a:lnTo>
                  <a:pt x="183991" y="266840"/>
                </a:lnTo>
                <a:lnTo>
                  <a:pt x="222369" y="247420"/>
                </a:lnTo>
                <a:lnTo>
                  <a:pt x="252631" y="217795"/>
                </a:lnTo>
                <a:lnTo>
                  <a:pt x="272476" y="180209"/>
                </a:lnTo>
                <a:lnTo>
                  <a:pt x="279603" y="136905"/>
                </a:lnTo>
                <a:lnTo>
                  <a:pt x="272476" y="93650"/>
                </a:lnTo>
                <a:lnTo>
                  <a:pt x="252631" y="56071"/>
                </a:lnTo>
                <a:lnTo>
                  <a:pt x="222369" y="26428"/>
                </a:lnTo>
                <a:lnTo>
                  <a:pt x="183991" y="6983"/>
                </a:lnTo>
                <a:lnTo>
                  <a:pt x="139801" y="0"/>
                </a:lnTo>
                <a:close/>
              </a:path>
            </a:pathLst>
          </a:custGeom>
          <a:solidFill>
            <a:srgbClr val="0770FF"/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53" name="object 53"/>
          <p:cNvSpPr/>
          <p:nvPr/>
        </p:nvSpPr>
        <p:spPr>
          <a:xfrm>
            <a:off x="1118756" y="1916055"/>
            <a:ext cx="285571" cy="279743"/>
          </a:xfrm>
          <a:custGeom>
            <a:avLst/>
            <a:gdLst/>
            <a:ahLst/>
            <a:cxnLst/>
            <a:rect l="l" t="t" r="r" b="b"/>
            <a:pathLst>
              <a:path w="280034" h="274319">
                <a:moveTo>
                  <a:pt x="0" y="136905"/>
                </a:moveTo>
                <a:lnTo>
                  <a:pt x="7127" y="93650"/>
                </a:lnTo>
                <a:lnTo>
                  <a:pt x="26975" y="56071"/>
                </a:lnTo>
                <a:lnTo>
                  <a:pt x="57239" y="26428"/>
                </a:lnTo>
                <a:lnTo>
                  <a:pt x="95616" y="6983"/>
                </a:lnTo>
                <a:lnTo>
                  <a:pt x="139801" y="0"/>
                </a:lnTo>
                <a:lnTo>
                  <a:pt x="183991" y="6983"/>
                </a:lnTo>
                <a:lnTo>
                  <a:pt x="222369" y="26428"/>
                </a:lnTo>
                <a:lnTo>
                  <a:pt x="252631" y="56071"/>
                </a:lnTo>
                <a:lnTo>
                  <a:pt x="272476" y="93650"/>
                </a:lnTo>
                <a:lnTo>
                  <a:pt x="279603" y="136905"/>
                </a:lnTo>
                <a:lnTo>
                  <a:pt x="272476" y="180209"/>
                </a:lnTo>
                <a:lnTo>
                  <a:pt x="252631" y="217795"/>
                </a:lnTo>
                <a:lnTo>
                  <a:pt x="222369" y="247420"/>
                </a:lnTo>
                <a:lnTo>
                  <a:pt x="183991" y="266840"/>
                </a:lnTo>
                <a:lnTo>
                  <a:pt x="139801" y="273812"/>
                </a:lnTo>
                <a:lnTo>
                  <a:pt x="95616" y="266840"/>
                </a:lnTo>
                <a:lnTo>
                  <a:pt x="57239" y="247420"/>
                </a:lnTo>
                <a:lnTo>
                  <a:pt x="26975" y="217795"/>
                </a:lnTo>
                <a:lnTo>
                  <a:pt x="7127" y="180209"/>
                </a:lnTo>
                <a:lnTo>
                  <a:pt x="0" y="136905"/>
                </a:lnTo>
                <a:close/>
              </a:path>
            </a:pathLst>
          </a:custGeom>
          <a:ln w="9525">
            <a:solidFill>
              <a:srgbClr val="1C436A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54" name="object 54"/>
          <p:cNvSpPr txBox="1"/>
          <p:nvPr/>
        </p:nvSpPr>
        <p:spPr>
          <a:xfrm>
            <a:off x="1183823" y="1917481"/>
            <a:ext cx="233767" cy="233157"/>
          </a:xfrm>
          <a:prstGeom prst="rect">
            <a:avLst/>
          </a:prstGeom>
        </p:spPr>
        <p:txBody>
          <a:bodyPr vert="horz" wrap="square" lIns="0" tIns="16836" rIns="0" bIns="0" rtlCol="0">
            <a:spAutoFit/>
          </a:bodyPr>
          <a:lstStyle/>
          <a:p>
            <a:pPr marL="38854">
              <a:spcBef>
                <a:spcPts val="133"/>
              </a:spcBef>
            </a:pPr>
            <a:r>
              <a:rPr sz="1121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121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65" spc="15" baseline="-16460" dirty="0">
                <a:solidFill>
                  <a:srgbClr val="00295F"/>
                </a:solidFill>
                <a:latin typeface="Arial"/>
                <a:cs typeface="Arial"/>
              </a:rPr>
              <a:t>▪</a:t>
            </a:r>
            <a:endParaRPr sz="2065" baseline="-1646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118756" y="2480333"/>
            <a:ext cx="285571" cy="279743"/>
          </a:xfrm>
          <a:custGeom>
            <a:avLst/>
            <a:gdLst/>
            <a:ahLst/>
            <a:cxnLst/>
            <a:rect l="l" t="t" r="r" b="b"/>
            <a:pathLst>
              <a:path w="280034" h="274319">
                <a:moveTo>
                  <a:pt x="139801" y="0"/>
                </a:moveTo>
                <a:lnTo>
                  <a:pt x="95616" y="6983"/>
                </a:lnTo>
                <a:lnTo>
                  <a:pt x="57239" y="26428"/>
                </a:lnTo>
                <a:lnTo>
                  <a:pt x="26975" y="56071"/>
                </a:lnTo>
                <a:lnTo>
                  <a:pt x="7127" y="93650"/>
                </a:lnTo>
                <a:lnTo>
                  <a:pt x="0" y="136905"/>
                </a:lnTo>
                <a:lnTo>
                  <a:pt x="7127" y="180161"/>
                </a:lnTo>
                <a:lnTo>
                  <a:pt x="26975" y="217740"/>
                </a:lnTo>
                <a:lnTo>
                  <a:pt x="57239" y="247383"/>
                </a:lnTo>
                <a:lnTo>
                  <a:pt x="95616" y="266828"/>
                </a:lnTo>
                <a:lnTo>
                  <a:pt x="139801" y="273812"/>
                </a:lnTo>
                <a:lnTo>
                  <a:pt x="183991" y="266828"/>
                </a:lnTo>
                <a:lnTo>
                  <a:pt x="222369" y="247383"/>
                </a:lnTo>
                <a:lnTo>
                  <a:pt x="252631" y="217740"/>
                </a:lnTo>
                <a:lnTo>
                  <a:pt x="272476" y="180161"/>
                </a:lnTo>
                <a:lnTo>
                  <a:pt x="279603" y="136905"/>
                </a:lnTo>
                <a:lnTo>
                  <a:pt x="272476" y="93650"/>
                </a:lnTo>
                <a:lnTo>
                  <a:pt x="252631" y="56071"/>
                </a:lnTo>
                <a:lnTo>
                  <a:pt x="222369" y="26428"/>
                </a:lnTo>
                <a:lnTo>
                  <a:pt x="183991" y="6983"/>
                </a:lnTo>
                <a:lnTo>
                  <a:pt x="139801" y="0"/>
                </a:lnTo>
                <a:close/>
              </a:path>
            </a:pathLst>
          </a:custGeom>
          <a:solidFill>
            <a:srgbClr val="0770FF"/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56" name="object 56"/>
          <p:cNvSpPr/>
          <p:nvPr/>
        </p:nvSpPr>
        <p:spPr>
          <a:xfrm>
            <a:off x="1118756" y="2480333"/>
            <a:ext cx="285571" cy="279743"/>
          </a:xfrm>
          <a:custGeom>
            <a:avLst/>
            <a:gdLst/>
            <a:ahLst/>
            <a:cxnLst/>
            <a:rect l="l" t="t" r="r" b="b"/>
            <a:pathLst>
              <a:path w="280034" h="274319">
                <a:moveTo>
                  <a:pt x="0" y="136905"/>
                </a:moveTo>
                <a:lnTo>
                  <a:pt x="7127" y="93650"/>
                </a:lnTo>
                <a:lnTo>
                  <a:pt x="26975" y="56071"/>
                </a:lnTo>
                <a:lnTo>
                  <a:pt x="57239" y="26428"/>
                </a:lnTo>
                <a:lnTo>
                  <a:pt x="95616" y="6983"/>
                </a:lnTo>
                <a:lnTo>
                  <a:pt x="139801" y="0"/>
                </a:lnTo>
                <a:lnTo>
                  <a:pt x="183991" y="6983"/>
                </a:lnTo>
                <a:lnTo>
                  <a:pt x="222369" y="26428"/>
                </a:lnTo>
                <a:lnTo>
                  <a:pt x="252631" y="56071"/>
                </a:lnTo>
                <a:lnTo>
                  <a:pt x="272476" y="93650"/>
                </a:lnTo>
                <a:lnTo>
                  <a:pt x="279603" y="136905"/>
                </a:lnTo>
                <a:lnTo>
                  <a:pt x="272476" y="180161"/>
                </a:lnTo>
                <a:lnTo>
                  <a:pt x="252631" y="217740"/>
                </a:lnTo>
                <a:lnTo>
                  <a:pt x="222369" y="247383"/>
                </a:lnTo>
                <a:lnTo>
                  <a:pt x="183991" y="266828"/>
                </a:lnTo>
                <a:lnTo>
                  <a:pt x="139801" y="273812"/>
                </a:lnTo>
                <a:lnTo>
                  <a:pt x="95616" y="266828"/>
                </a:lnTo>
                <a:lnTo>
                  <a:pt x="57239" y="247383"/>
                </a:lnTo>
                <a:lnTo>
                  <a:pt x="26975" y="217740"/>
                </a:lnTo>
                <a:lnTo>
                  <a:pt x="7127" y="180161"/>
                </a:lnTo>
                <a:lnTo>
                  <a:pt x="0" y="136905"/>
                </a:lnTo>
                <a:close/>
              </a:path>
            </a:pathLst>
          </a:custGeom>
          <a:ln w="9525">
            <a:solidFill>
              <a:srgbClr val="1C436A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57" name="object 57"/>
          <p:cNvSpPr txBox="1"/>
          <p:nvPr/>
        </p:nvSpPr>
        <p:spPr>
          <a:xfrm>
            <a:off x="1201462" y="2474068"/>
            <a:ext cx="3371165" cy="222185"/>
          </a:xfrm>
          <a:prstGeom prst="rect">
            <a:avLst/>
          </a:prstGeom>
        </p:spPr>
        <p:txBody>
          <a:bodyPr vert="horz" wrap="square" lIns="0" tIns="16836" rIns="0" bIns="0" rtlCol="0">
            <a:spAutoFit/>
          </a:bodyPr>
          <a:lstStyle/>
          <a:p>
            <a:pPr marL="51806">
              <a:lnSpc>
                <a:spcPts val="1626"/>
              </a:lnSpc>
              <a:spcBef>
                <a:spcPts val="133"/>
              </a:spcBef>
              <a:tabLst>
                <a:tab pos="339972" algn="l"/>
              </a:tabLst>
            </a:pPr>
            <a:r>
              <a:rPr sz="1682" b="1" baseline="-12626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682" b="1" spc="-313" baseline="-1262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76" spc="10" dirty="0">
                <a:solidFill>
                  <a:srgbClr val="00295F"/>
                </a:solidFill>
                <a:latin typeface="Arial"/>
                <a:cs typeface="Arial"/>
              </a:rPr>
              <a:t>▪	</a:t>
            </a:r>
            <a:endParaRPr sz="1121" dirty="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118756" y="3083465"/>
            <a:ext cx="285571" cy="279743"/>
          </a:xfrm>
          <a:custGeom>
            <a:avLst/>
            <a:gdLst/>
            <a:ahLst/>
            <a:cxnLst/>
            <a:rect l="l" t="t" r="r" b="b"/>
            <a:pathLst>
              <a:path w="280034" h="274320">
                <a:moveTo>
                  <a:pt x="139801" y="0"/>
                </a:moveTo>
                <a:lnTo>
                  <a:pt x="95616" y="6971"/>
                </a:lnTo>
                <a:lnTo>
                  <a:pt x="57239" y="26391"/>
                </a:lnTo>
                <a:lnTo>
                  <a:pt x="26975" y="56016"/>
                </a:lnTo>
                <a:lnTo>
                  <a:pt x="7127" y="93602"/>
                </a:lnTo>
                <a:lnTo>
                  <a:pt x="0" y="136905"/>
                </a:lnTo>
                <a:lnTo>
                  <a:pt x="7127" y="180161"/>
                </a:lnTo>
                <a:lnTo>
                  <a:pt x="26975" y="217740"/>
                </a:lnTo>
                <a:lnTo>
                  <a:pt x="57239" y="247383"/>
                </a:lnTo>
                <a:lnTo>
                  <a:pt x="95616" y="266828"/>
                </a:lnTo>
                <a:lnTo>
                  <a:pt x="139801" y="273812"/>
                </a:lnTo>
                <a:lnTo>
                  <a:pt x="183991" y="266828"/>
                </a:lnTo>
                <a:lnTo>
                  <a:pt x="222369" y="247383"/>
                </a:lnTo>
                <a:lnTo>
                  <a:pt x="252631" y="217740"/>
                </a:lnTo>
                <a:lnTo>
                  <a:pt x="272476" y="180161"/>
                </a:lnTo>
                <a:lnTo>
                  <a:pt x="279603" y="136905"/>
                </a:lnTo>
                <a:lnTo>
                  <a:pt x="272476" y="93602"/>
                </a:lnTo>
                <a:lnTo>
                  <a:pt x="252631" y="56016"/>
                </a:lnTo>
                <a:lnTo>
                  <a:pt x="222369" y="26391"/>
                </a:lnTo>
                <a:lnTo>
                  <a:pt x="183991" y="6971"/>
                </a:lnTo>
                <a:lnTo>
                  <a:pt x="139801" y="0"/>
                </a:lnTo>
                <a:close/>
              </a:path>
            </a:pathLst>
          </a:custGeom>
          <a:solidFill>
            <a:srgbClr val="0770FF"/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60" name="object 60"/>
          <p:cNvSpPr/>
          <p:nvPr/>
        </p:nvSpPr>
        <p:spPr>
          <a:xfrm>
            <a:off x="1118756" y="3083465"/>
            <a:ext cx="285571" cy="279743"/>
          </a:xfrm>
          <a:custGeom>
            <a:avLst/>
            <a:gdLst/>
            <a:ahLst/>
            <a:cxnLst/>
            <a:rect l="l" t="t" r="r" b="b"/>
            <a:pathLst>
              <a:path w="280034" h="274320">
                <a:moveTo>
                  <a:pt x="0" y="136905"/>
                </a:moveTo>
                <a:lnTo>
                  <a:pt x="7127" y="93602"/>
                </a:lnTo>
                <a:lnTo>
                  <a:pt x="26975" y="56016"/>
                </a:lnTo>
                <a:lnTo>
                  <a:pt x="57239" y="26391"/>
                </a:lnTo>
                <a:lnTo>
                  <a:pt x="95616" y="6971"/>
                </a:lnTo>
                <a:lnTo>
                  <a:pt x="139801" y="0"/>
                </a:lnTo>
                <a:lnTo>
                  <a:pt x="183991" y="6971"/>
                </a:lnTo>
                <a:lnTo>
                  <a:pt x="222369" y="26391"/>
                </a:lnTo>
                <a:lnTo>
                  <a:pt x="252631" y="56016"/>
                </a:lnTo>
                <a:lnTo>
                  <a:pt x="272476" y="93602"/>
                </a:lnTo>
                <a:lnTo>
                  <a:pt x="279603" y="136905"/>
                </a:lnTo>
                <a:lnTo>
                  <a:pt x="272476" y="180161"/>
                </a:lnTo>
                <a:lnTo>
                  <a:pt x="252631" y="217740"/>
                </a:lnTo>
                <a:lnTo>
                  <a:pt x="222369" y="247383"/>
                </a:lnTo>
                <a:lnTo>
                  <a:pt x="183991" y="266828"/>
                </a:lnTo>
                <a:lnTo>
                  <a:pt x="139801" y="273812"/>
                </a:lnTo>
                <a:lnTo>
                  <a:pt x="95616" y="266828"/>
                </a:lnTo>
                <a:lnTo>
                  <a:pt x="57239" y="247383"/>
                </a:lnTo>
                <a:lnTo>
                  <a:pt x="26975" y="217740"/>
                </a:lnTo>
                <a:lnTo>
                  <a:pt x="7127" y="180161"/>
                </a:lnTo>
                <a:lnTo>
                  <a:pt x="0" y="136905"/>
                </a:lnTo>
                <a:close/>
              </a:path>
            </a:pathLst>
          </a:custGeom>
          <a:ln w="9525">
            <a:solidFill>
              <a:srgbClr val="1C436A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61" name="object 61"/>
          <p:cNvSpPr txBox="1"/>
          <p:nvPr/>
        </p:nvSpPr>
        <p:spPr>
          <a:xfrm>
            <a:off x="1205833" y="2988110"/>
            <a:ext cx="4032318" cy="228725"/>
          </a:xfrm>
          <a:prstGeom prst="rect">
            <a:avLst/>
          </a:prstGeom>
        </p:spPr>
        <p:txBody>
          <a:bodyPr vert="horz" wrap="square" lIns="0" tIns="16836" rIns="0" bIns="0" rtlCol="0">
            <a:spAutoFit/>
          </a:bodyPr>
          <a:lstStyle/>
          <a:p>
            <a:pPr marL="51806">
              <a:spcBef>
                <a:spcPts val="133"/>
              </a:spcBef>
              <a:tabLst>
                <a:tab pos="339972" algn="l"/>
              </a:tabLst>
            </a:pPr>
            <a:r>
              <a:rPr sz="1682" b="1" baseline="-27777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682" b="1" spc="-313" baseline="-277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76" spc="10" dirty="0">
                <a:solidFill>
                  <a:srgbClr val="00295F"/>
                </a:solidFill>
                <a:latin typeface="Arial"/>
                <a:cs typeface="Arial"/>
              </a:rPr>
              <a:t>▪	</a:t>
            </a:r>
            <a:endParaRPr sz="1121" dirty="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118756" y="3661213"/>
            <a:ext cx="285571" cy="279743"/>
          </a:xfrm>
          <a:custGeom>
            <a:avLst/>
            <a:gdLst/>
            <a:ahLst/>
            <a:cxnLst/>
            <a:rect l="l" t="t" r="r" b="b"/>
            <a:pathLst>
              <a:path w="280034" h="274320">
                <a:moveTo>
                  <a:pt x="139801" y="0"/>
                </a:moveTo>
                <a:lnTo>
                  <a:pt x="95616" y="6971"/>
                </a:lnTo>
                <a:lnTo>
                  <a:pt x="57239" y="26391"/>
                </a:lnTo>
                <a:lnTo>
                  <a:pt x="26975" y="56016"/>
                </a:lnTo>
                <a:lnTo>
                  <a:pt x="7127" y="93602"/>
                </a:lnTo>
                <a:lnTo>
                  <a:pt x="0" y="136905"/>
                </a:lnTo>
                <a:lnTo>
                  <a:pt x="7127" y="180161"/>
                </a:lnTo>
                <a:lnTo>
                  <a:pt x="26975" y="217740"/>
                </a:lnTo>
                <a:lnTo>
                  <a:pt x="57239" y="247383"/>
                </a:lnTo>
                <a:lnTo>
                  <a:pt x="95616" y="266828"/>
                </a:lnTo>
                <a:lnTo>
                  <a:pt x="139801" y="273811"/>
                </a:lnTo>
                <a:lnTo>
                  <a:pt x="183991" y="266828"/>
                </a:lnTo>
                <a:lnTo>
                  <a:pt x="222369" y="247383"/>
                </a:lnTo>
                <a:lnTo>
                  <a:pt x="252631" y="217740"/>
                </a:lnTo>
                <a:lnTo>
                  <a:pt x="272476" y="180161"/>
                </a:lnTo>
                <a:lnTo>
                  <a:pt x="279603" y="136905"/>
                </a:lnTo>
                <a:lnTo>
                  <a:pt x="272476" y="93602"/>
                </a:lnTo>
                <a:lnTo>
                  <a:pt x="252631" y="56016"/>
                </a:lnTo>
                <a:lnTo>
                  <a:pt x="222369" y="26391"/>
                </a:lnTo>
                <a:lnTo>
                  <a:pt x="183991" y="6971"/>
                </a:lnTo>
                <a:lnTo>
                  <a:pt x="139801" y="0"/>
                </a:lnTo>
                <a:close/>
              </a:path>
            </a:pathLst>
          </a:custGeom>
          <a:solidFill>
            <a:srgbClr val="0770FF"/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63" name="object 63"/>
          <p:cNvSpPr/>
          <p:nvPr/>
        </p:nvSpPr>
        <p:spPr>
          <a:xfrm>
            <a:off x="1118756" y="3661213"/>
            <a:ext cx="285571" cy="279743"/>
          </a:xfrm>
          <a:custGeom>
            <a:avLst/>
            <a:gdLst/>
            <a:ahLst/>
            <a:cxnLst/>
            <a:rect l="l" t="t" r="r" b="b"/>
            <a:pathLst>
              <a:path w="280034" h="274320">
                <a:moveTo>
                  <a:pt x="0" y="136905"/>
                </a:moveTo>
                <a:lnTo>
                  <a:pt x="7127" y="93602"/>
                </a:lnTo>
                <a:lnTo>
                  <a:pt x="26975" y="56016"/>
                </a:lnTo>
                <a:lnTo>
                  <a:pt x="57239" y="26391"/>
                </a:lnTo>
                <a:lnTo>
                  <a:pt x="95616" y="6971"/>
                </a:lnTo>
                <a:lnTo>
                  <a:pt x="139801" y="0"/>
                </a:lnTo>
                <a:lnTo>
                  <a:pt x="183991" y="6971"/>
                </a:lnTo>
                <a:lnTo>
                  <a:pt x="222369" y="26391"/>
                </a:lnTo>
                <a:lnTo>
                  <a:pt x="252631" y="56016"/>
                </a:lnTo>
                <a:lnTo>
                  <a:pt x="272476" y="93602"/>
                </a:lnTo>
                <a:lnTo>
                  <a:pt x="279603" y="136905"/>
                </a:lnTo>
                <a:lnTo>
                  <a:pt x="272476" y="180161"/>
                </a:lnTo>
                <a:lnTo>
                  <a:pt x="252631" y="217740"/>
                </a:lnTo>
                <a:lnTo>
                  <a:pt x="222369" y="247383"/>
                </a:lnTo>
                <a:lnTo>
                  <a:pt x="183991" y="266828"/>
                </a:lnTo>
                <a:lnTo>
                  <a:pt x="139801" y="273811"/>
                </a:lnTo>
                <a:lnTo>
                  <a:pt x="95616" y="266828"/>
                </a:lnTo>
                <a:lnTo>
                  <a:pt x="57239" y="247383"/>
                </a:lnTo>
                <a:lnTo>
                  <a:pt x="26975" y="217740"/>
                </a:lnTo>
                <a:lnTo>
                  <a:pt x="7127" y="180161"/>
                </a:lnTo>
                <a:lnTo>
                  <a:pt x="0" y="136905"/>
                </a:lnTo>
                <a:close/>
              </a:path>
            </a:pathLst>
          </a:custGeom>
          <a:ln w="9525">
            <a:solidFill>
              <a:srgbClr val="1C436A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64" name="object 64"/>
          <p:cNvSpPr txBox="1"/>
          <p:nvPr/>
        </p:nvSpPr>
        <p:spPr>
          <a:xfrm>
            <a:off x="1170872" y="3618346"/>
            <a:ext cx="3797798" cy="222185"/>
          </a:xfrm>
          <a:prstGeom prst="rect">
            <a:avLst/>
          </a:prstGeom>
        </p:spPr>
        <p:txBody>
          <a:bodyPr vert="horz" wrap="square" lIns="0" tIns="16836" rIns="0" bIns="0" rtlCol="0">
            <a:spAutoFit/>
          </a:bodyPr>
          <a:lstStyle/>
          <a:p>
            <a:pPr marL="51806">
              <a:lnSpc>
                <a:spcPts val="1626"/>
              </a:lnSpc>
              <a:spcBef>
                <a:spcPts val="133"/>
              </a:spcBef>
              <a:tabLst>
                <a:tab pos="339972" algn="l"/>
              </a:tabLst>
            </a:pPr>
            <a:r>
              <a:rPr sz="1682" b="1" baseline="-17676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82" b="1" spc="-313" baseline="-176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76" spc="10" dirty="0">
                <a:solidFill>
                  <a:srgbClr val="00295F"/>
                </a:solidFill>
                <a:latin typeface="Arial"/>
                <a:cs typeface="Arial"/>
              </a:rPr>
              <a:t>▪	</a:t>
            </a:r>
            <a:endParaRPr sz="1122" dirty="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96235" y="4454707"/>
            <a:ext cx="8890914" cy="0"/>
          </a:xfrm>
          <a:custGeom>
            <a:avLst/>
            <a:gdLst/>
            <a:ahLst/>
            <a:cxnLst/>
            <a:rect l="l" t="t" r="r" b="b"/>
            <a:pathLst>
              <a:path w="8718550">
                <a:moveTo>
                  <a:pt x="0" y="0"/>
                </a:moveTo>
                <a:lnTo>
                  <a:pt x="8718537" y="0"/>
                </a:lnTo>
              </a:path>
            </a:pathLst>
          </a:custGeom>
          <a:ln w="9525">
            <a:solidFill>
              <a:srgbClr val="8F8F8F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66" name="object 66"/>
          <p:cNvSpPr txBox="1"/>
          <p:nvPr/>
        </p:nvSpPr>
        <p:spPr>
          <a:xfrm>
            <a:off x="510793" y="1439326"/>
            <a:ext cx="337144" cy="1441455"/>
          </a:xfrm>
          <a:prstGeom prst="rect">
            <a:avLst/>
          </a:prstGeom>
          <a:ln w="3175">
            <a:solidFill>
              <a:srgbClr val="006FC0"/>
            </a:solidFill>
          </a:ln>
        </p:spPr>
        <p:txBody>
          <a:bodyPr vert="vert270" wrap="square" lIns="0" tIns="2591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1121">
              <a:latin typeface="Times New Roman"/>
              <a:cs typeface="Times New Roman"/>
            </a:endParaRPr>
          </a:p>
          <a:p>
            <a:pPr marL="430632"/>
            <a:r>
              <a:rPr sz="1070" b="1" dirty="0">
                <a:latin typeface="Arial"/>
                <a:cs typeface="Arial"/>
              </a:rPr>
              <a:t>Процесс</a:t>
            </a:r>
            <a:endParaRPr sz="107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118756" y="1439197"/>
            <a:ext cx="285571" cy="279743"/>
          </a:xfrm>
          <a:custGeom>
            <a:avLst/>
            <a:gdLst/>
            <a:ahLst/>
            <a:cxnLst/>
            <a:rect l="l" t="t" r="r" b="b"/>
            <a:pathLst>
              <a:path w="280034" h="274319">
                <a:moveTo>
                  <a:pt x="139801" y="0"/>
                </a:moveTo>
                <a:lnTo>
                  <a:pt x="95616" y="6983"/>
                </a:lnTo>
                <a:lnTo>
                  <a:pt x="57239" y="26428"/>
                </a:lnTo>
                <a:lnTo>
                  <a:pt x="26975" y="56071"/>
                </a:lnTo>
                <a:lnTo>
                  <a:pt x="7127" y="93650"/>
                </a:lnTo>
                <a:lnTo>
                  <a:pt x="0" y="136905"/>
                </a:lnTo>
                <a:lnTo>
                  <a:pt x="7127" y="180209"/>
                </a:lnTo>
                <a:lnTo>
                  <a:pt x="26975" y="217795"/>
                </a:lnTo>
                <a:lnTo>
                  <a:pt x="57239" y="247420"/>
                </a:lnTo>
                <a:lnTo>
                  <a:pt x="95616" y="266840"/>
                </a:lnTo>
                <a:lnTo>
                  <a:pt x="139801" y="273812"/>
                </a:lnTo>
                <a:lnTo>
                  <a:pt x="183991" y="266840"/>
                </a:lnTo>
                <a:lnTo>
                  <a:pt x="222369" y="247420"/>
                </a:lnTo>
                <a:lnTo>
                  <a:pt x="252631" y="217795"/>
                </a:lnTo>
                <a:lnTo>
                  <a:pt x="272476" y="180209"/>
                </a:lnTo>
                <a:lnTo>
                  <a:pt x="279603" y="136905"/>
                </a:lnTo>
                <a:lnTo>
                  <a:pt x="272476" y="93650"/>
                </a:lnTo>
                <a:lnTo>
                  <a:pt x="252631" y="56071"/>
                </a:lnTo>
                <a:lnTo>
                  <a:pt x="222369" y="26428"/>
                </a:lnTo>
                <a:lnTo>
                  <a:pt x="183991" y="6983"/>
                </a:lnTo>
                <a:lnTo>
                  <a:pt x="139801" y="0"/>
                </a:lnTo>
                <a:close/>
              </a:path>
            </a:pathLst>
          </a:custGeom>
          <a:solidFill>
            <a:srgbClr val="0770FF"/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68" name="object 68"/>
          <p:cNvSpPr/>
          <p:nvPr/>
        </p:nvSpPr>
        <p:spPr>
          <a:xfrm>
            <a:off x="1118756" y="1439197"/>
            <a:ext cx="285571" cy="279743"/>
          </a:xfrm>
          <a:custGeom>
            <a:avLst/>
            <a:gdLst/>
            <a:ahLst/>
            <a:cxnLst/>
            <a:rect l="l" t="t" r="r" b="b"/>
            <a:pathLst>
              <a:path w="280034" h="274319">
                <a:moveTo>
                  <a:pt x="0" y="136905"/>
                </a:moveTo>
                <a:lnTo>
                  <a:pt x="7127" y="93650"/>
                </a:lnTo>
                <a:lnTo>
                  <a:pt x="26975" y="56071"/>
                </a:lnTo>
                <a:lnTo>
                  <a:pt x="57239" y="26428"/>
                </a:lnTo>
                <a:lnTo>
                  <a:pt x="95616" y="6983"/>
                </a:lnTo>
                <a:lnTo>
                  <a:pt x="139801" y="0"/>
                </a:lnTo>
                <a:lnTo>
                  <a:pt x="183991" y="6983"/>
                </a:lnTo>
                <a:lnTo>
                  <a:pt x="222369" y="26428"/>
                </a:lnTo>
                <a:lnTo>
                  <a:pt x="252631" y="56071"/>
                </a:lnTo>
                <a:lnTo>
                  <a:pt x="272476" y="93650"/>
                </a:lnTo>
                <a:lnTo>
                  <a:pt x="279603" y="136905"/>
                </a:lnTo>
                <a:lnTo>
                  <a:pt x="272476" y="180209"/>
                </a:lnTo>
                <a:lnTo>
                  <a:pt x="252631" y="217795"/>
                </a:lnTo>
                <a:lnTo>
                  <a:pt x="222369" y="247420"/>
                </a:lnTo>
                <a:lnTo>
                  <a:pt x="183991" y="266840"/>
                </a:lnTo>
                <a:lnTo>
                  <a:pt x="139801" y="273812"/>
                </a:lnTo>
                <a:lnTo>
                  <a:pt x="95616" y="266840"/>
                </a:lnTo>
                <a:lnTo>
                  <a:pt x="57239" y="247420"/>
                </a:lnTo>
                <a:lnTo>
                  <a:pt x="26975" y="217795"/>
                </a:lnTo>
                <a:lnTo>
                  <a:pt x="7127" y="180209"/>
                </a:lnTo>
                <a:lnTo>
                  <a:pt x="0" y="136905"/>
                </a:lnTo>
                <a:close/>
              </a:path>
            </a:pathLst>
          </a:custGeom>
          <a:ln w="9525">
            <a:solidFill>
              <a:srgbClr val="1C436A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69" name="object 69"/>
          <p:cNvSpPr txBox="1"/>
          <p:nvPr/>
        </p:nvSpPr>
        <p:spPr>
          <a:xfrm>
            <a:off x="1170872" y="1407768"/>
            <a:ext cx="3968124" cy="222185"/>
          </a:xfrm>
          <a:prstGeom prst="rect">
            <a:avLst/>
          </a:prstGeom>
        </p:spPr>
        <p:txBody>
          <a:bodyPr vert="horz" wrap="square" lIns="0" tIns="16836" rIns="0" bIns="0" rtlCol="0">
            <a:spAutoFit/>
          </a:bodyPr>
          <a:lstStyle/>
          <a:p>
            <a:pPr marL="51806">
              <a:lnSpc>
                <a:spcPts val="1626"/>
              </a:lnSpc>
              <a:spcBef>
                <a:spcPts val="133"/>
              </a:spcBef>
              <a:tabLst>
                <a:tab pos="339972" algn="l"/>
              </a:tabLst>
            </a:pPr>
            <a:r>
              <a:rPr sz="1121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21" b="1" spc="-20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65" spc="15" baseline="2057" dirty="0">
                <a:solidFill>
                  <a:srgbClr val="00295F"/>
                </a:solidFill>
                <a:latin typeface="Arial"/>
                <a:cs typeface="Arial"/>
              </a:rPr>
              <a:t>▪	</a:t>
            </a:r>
            <a:endParaRPr sz="1682" baseline="2525" dirty="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02686" y="6553369"/>
            <a:ext cx="2021015" cy="240891"/>
          </a:xfrm>
          <a:custGeom>
            <a:avLst/>
            <a:gdLst/>
            <a:ahLst/>
            <a:cxnLst/>
            <a:rect l="l" t="t" r="r" b="b"/>
            <a:pathLst>
              <a:path w="1981835" h="236220">
                <a:moveTo>
                  <a:pt x="1939227" y="0"/>
                </a:moveTo>
                <a:lnTo>
                  <a:pt x="0" y="0"/>
                </a:lnTo>
                <a:lnTo>
                  <a:pt x="0" y="236084"/>
                </a:lnTo>
                <a:lnTo>
                  <a:pt x="1939227" y="236084"/>
                </a:lnTo>
                <a:lnTo>
                  <a:pt x="1981645" y="118046"/>
                </a:lnTo>
                <a:lnTo>
                  <a:pt x="1939227" y="0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71" name="object 71"/>
          <p:cNvSpPr/>
          <p:nvPr/>
        </p:nvSpPr>
        <p:spPr>
          <a:xfrm>
            <a:off x="502686" y="6553369"/>
            <a:ext cx="2021015" cy="240891"/>
          </a:xfrm>
          <a:custGeom>
            <a:avLst/>
            <a:gdLst/>
            <a:ahLst/>
            <a:cxnLst/>
            <a:rect l="l" t="t" r="r" b="b"/>
            <a:pathLst>
              <a:path w="1981835" h="236220">
                <a:moveTo>
                  <a:pt x="0" y="0"/>
                </a:moveTo>
                <a:lnTo>
                  <a:pt x="1939227" y="0"/>
                </a:lnTo>
                <a:lnTo>
                  <a:pt x="1981645" y="118046"/>
                </a:lnTo>
                <a:lnTo>
                  <a:pt x="1939227" y="236084"/>
                </a:lnTo>
                <a:lnTo>
                  <a:pt x="0" y="236084"/>
                </a:lnTo>
                <a:lnTo>
                  <a:pt x="0" y="11804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73" name="object 73"/>
          <p:cNvSpPr txBox="1"/>
          <p:nvPr/>
        </p:nvSpPr>
        <p:spPr>
          <a:xfrm>
            <a:off x="554504" y="6606289"/>
            <a:ext cx="1680402" cy="122326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marL="12952">
              <a:spcBef>
                <a:spcPts val="97"/>
              </a:spcBef>
            </a:pPr>
            <a:r>
              <a:rPr sz="714" b="1" spc="-15" dirty="0">
                <a:solidFill>
                  <a:srgbClr val="FFFFFF"/>
                </a:solidFill>
                <a:latin typeface="Arial"/>
                <a:cs typeface="Arial"/>
              </a:rPr>
              <a:t>Открытие </a:t>
            </a:r>
            <a:r>
              <a:rPr sz="714" b="1" spc="-5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714" b="1" spc="-10" dirty="0">
                <a:solidFill>
                  <a:srgbClr val="FFFFFF"/>
                </a:solidFill>
                <a:latin typeface="Arial"/>
                <a:cs typeface="Arial"/>
              </a:rPr>
              <a:t>подготовка</a:t>
            </a:r>
            <a:r>
              <a:rPr sz="714" b="1" spc="1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14" b="1" spc="-10" dirty="0">
                <a:solidFill>
                  <a:srgbClr val="FFFFFF"/>
                </a:solidFill>
                <a:latin typeface="Arial"/>
                <a:cs typeface="Arial"/>
              </a:rPr>
              <a:t>ПСР-проекта</a:t>
            </a:r>
            <a:endParaRPr sz="714" dirty="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600471" y="6553369"/>
            <a:ext cx="2021015" cy="240891"/>
          </a:xfrm>
          <a:custGeom>
            <a:avLst/>
            <a:gdLst/>
            <a:ahLst/>
            <a:cxnLst/>
            <a:rect l="l" t="t" r="r" b="b"/>
            <a:pathLst>
              <a:path w="1981835" h="236220">
                <a:moveTo>
                  <a:pt x="1939163" y="0"/>
                </a:moveTo>
                <a:lnTo>
                  <a:pt x="0" y="0"/>
                </a:lnTo>
                <a:lnTo>
                  <a:pt x="42545" y="118046"/>
                </a:lnTo>
                <a:lnTo>
                  <a:pt x="0" y="236084"/>
                </a:lnTo>
                <a:lnTo>
                  <a:pt x="1939163" y="236084"/>
                </a:lnTo>
                <a:lnTo>
                  <a:pt x="1981708" y="118046"/>
                </a:lnTo>
                <a:lnTo>
                  <a:pt x="193916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75" name="object 75"/>
          <p:cNvSpPr/>
          <p:nvPr/>
        </p:nvSpPr>
        <p:spPr>
          <a:xfrm>
            <a:off x="4600471" y="6553369"/>
            <a:ext cx="2021015" cy="240891"/>
          </a:xfrm>
          <a:custGeom>
            <a:avLst/>
            <a:gdLst/>
            <a:ahLst/>
            <a:cxnLst/>
            <a:rect l="l" t="t" r="r" b="b"/>
            <a:pathLst>
              <a:path w="1981835" h="236220">
                <a:moveTo>
                  <a:pt x="0" y="0"/>
                </a:moveTo>
                <a:lnTo>
                  <a:pt x="1939163" y="0"/>
                </a:lnTo>
                <a:lnTo>
                  <a:pt x="1981708" y="118046"/>
                </a:lnTo>
                <a:lnTo>
                  <a:pt x="1939163" y="236084"/>
                </a:lnTo>
                <a:lnTo>
                  <a:pt x="0" y="236084"/>
                </a:lnTo>
                <a:lnTo>
                  <a:pt x="42545" y="11804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76" name="object 76"/>
          <p:cNvSpPr/>
          <p:nvPr/>
        </p:nvSpPr>
        <p:spPr>
          <a:xfrm>
            <a:off x="4695663" y="6570095"/>
            <a:ext cx="1882439" cy="207865"/>
          </a:xfrm>
          <a:custGeom>
            <a:avLst/>
            <a:gdLst/>
            <a:ahLst/>
            <a:cxnLst/>
            <a:rect l="l" t="t" r="r" b="b"/>
            <a:pathLst>
              <a:path w="1845945" h="203834">
                <a:moveTo>
                  <a:pt x="1845945" y="0"/>
                </a:moveTo>
                <a:lnTo>
                  <a:pt x="0" y="0"/>
                </a:lnTo>
                <a:lnTo>
                  <a:pt x="0" y="203288"/>
                </a:lnTo>
                <a:lnTo>
                  <a:pt x="1845945" y="203288"/>
                </a:lnTo>
                <a:lnTo>
                  <a:pt x="184594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77" name="object 77"/>
          <p:cNvSpPr txBox="1"/>
          <p:nvPr/>
        </p:nvSpPr>
        <p:spPr>
          <a:xfrm>
            <a:off x="4683229" y="6606289"/>
            <a:ext cx="1041267" cy="124559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marL="12952">
              <a:spcBef>
                <a:spcPts val="97"/>
              </a:spcBef>
            </a:pPr>
            <a:r>
              <a:rPr sz="714" b="1" spc="-10" dirty="0">
                <a:latin typeface="Arial"/>
                <a:cs typeface="Arial"/>
              </a:rPr>
              <a:t>Внедрение</a:t>
            </a:r>
            <a:r>
              <a:rPr sz="714" b="1" spc="-15" dirty="0">
                <a:latin typeface="Arial"/>
                <a:cs typeface="Arial"/>
              </a:rPr>
              <a:t> </a:t>
            </a:r>
            <a:r>
              <a:rPr sz="714" b="1" spc="-10" dirty="0">
                <a:latin typeface="Arial"/>
                <a:cs typeface="Arial"/>
              </a:rPr>
              <a:t>улучшений</a:t>
            </a:r>
            <a:endParaRPr sz="714" dirty="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551612" y="6553369"/>
            <a:ext cx="2021015" cy="240891"/>
          </a:xfrm>
          <a:custGeom>
            <a:avLst/>
            <a:gdLst/>
            <a:ahLst/>
            <a:cxnLst/>
            <a:rect l="l" t="t" r="r" b="b"/>
            <a:pathLst>
              <a:path w="1981835" h="236220">
                <a:moveTo>
                  <a:pt x="1939162" y="0"/>
                </a:moveTo>
                <a:lnTo>
                  <a:pt x="0" y="0"/>
                </a:lnTo>
                <a:lnTo>
                  <a:pt x="42417" y="118046"/>
                </a:lnTo>
                <a:lnTo>
                  <a:pt x="0" y="236084"/>
                </a:lnTo>
                <a:lnTo>
                  <a:pt x="1939162" y="236084"/>
                </a:lnTo>
                <a:lnTo>
                  <a:pt x="1981708" y="118046"/>
                </a:lnTo>
                <a:lnTo>
                  <a:pt x="193916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79" name="object 79"/>
          <p:cNvSpPr/>
          <p:nvPr/>
        </p:nvSpPr>
        <p:spPr>
          <a:xfrm>
            <a:off x="2551612" y="6553369"/>
            <a:ext cx="2021015" cy="240891"/>
          </a:xfrm>
          <a:custGeom>
            <a:avLst/>
            <a:gdLst/>
            <a:ahLst/>
            <a:cxnLst/>
            <a:rect l="l" t="t" r="r" b="b"/>
            <a:pathLst>
              <a:path w="1981835" h="236220">
                <a:moveTo>
                  <a:pt x="0" y="0"/>
                </a:moveTo>
                <a:lnTo>
                  <a:pt x="1939162" y="0"/>
                </a:lnTo>
                <a:lnTo>
                  <a:pt x="1981708" y="118046"/>
                </a:lnTo>
                <a:lnTo>
                  <a:pt x="1939162" y="236084"/>
                </a:lnTo>
                <a:lnTo>
                  <a:pt x="0" y="236084"/>
                </a:lnTo>
                <a:lnTo>
                  <a:pt x="42417" y="11804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80" name="object 80"/>
          <p:cNvSpPr/>
          <p:nvPr/>
        </p:nvSpPr>
        <p:spPr>
          <a:xfrm>
            <a:off x="2646673" y="6570095"/>
            <a:ext cx="1882439" cy="207865"/>
          </a:xfrm>
          <a:custGeom>
            <a:avLst/>
            <a:gdLst/>
            <a:ahLst/>
            <a:cxnLst/>
            <a:rect l="l" t="t" r="r" b="b"/>
            <a:pathLst>
              <a:path w="1845945" h="203834">
                <a:moveTo>
                  <a:pt x="1845945" y="0"/>
                </a:moveTo>
                <a:lnTo>
                  <a:pt x="0" y="0"/>
                </a:lnTo>
                <a:lnTo>
                  <a:pt x="0" y="203288"/>
                </a:lnTo>
                <a:lnTo>
                  <a:pt x="1845945" y="203288"/>
                </a:lnTo>
                <a:lnTo>
                  <a:pt x="184594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81" name="object 81"/>
          <p:cNvSpPr txBox="1"/>
          <p:nvPr/>
        </p:nvSpPr>
        <p:spPr>
          <a:xfrm>
            <a:off x="2634240" y="6606289"/>
            <a:ext cx="1567727" cy="122326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marL="12952">
              <a:spcBef>
                <a:spcPts val="97"/>
              </a:spcBef>
            </a:pPr>
            <a:r>
              <a:rPr sz="714" b="1" spc="-10" dirty="0">
                <a:latin typeface="Arial"/>
                <a:cs typeface="Arial"/>
              </a:rPr>
              <a:t>Диагностика </a:t>
            </a:r>
            <a:r>
              <a:rPr sz="714" b="1" spc="-5" dirty="0">
                <a:latin typeface="Arial"/>
                <a:cs typeface="Arial"/>
              </a:rPr>
              <a:t>и </a:t>
            </a:r>
            <a:r>
              <a:rPr sz="714" b="1" spc="-10" dirty="0">
                <a:latin typeface="Arial"/>
                <a:cs typeface="Arial"/>
              </a:rPr>
              <a:t>Целевое</a:t>
            </a:r>
            <a:r>
              <a:rPr sz="714" b="1" spc="46" dirty="0">
                <a:latin typeface="Arial"/>
                <a:cs typeface="Arial"/>
              </a:rPr>
              <a:t> </a:t>
            </a:r>
            <a:r>
              <a:rPr sz="714" b="1" spc="-10" dirty="0">
                <a:latin typeface="Arial"/>
                <a:cs typeface="Arial"/>
              </a:rPr>
              <a:t>состояние</a:t>
            </a:r>
            <a:endParaRPr sz="714" dirty="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6649333" y="6553369"/>
            <a:ext cx="2021015" cy="240891"/>
          </a:xfrm>
          <a:custGeom>
            <a:avLst/>
            <a:gdLst/>
            <a:ahLst/>
            <a:cxnLst/>
            <a:rect l="l" t="t" r="r" b="b"/>
            <a:pathLst>
              <a:path w="1981834" h="236220">
                <a:moveTo>
                  <a:pt x="1939289" y="0"/>
                </a:moveTo>
                <a:lnTo>
                  <a:pt x="0" y="0"/>
                </a:lnTo>
                <a:lnTo>
                  <a:pt x="42544" y="118046"/>
                </a:lnTo>
                <a:lnTo>
                  <a:pt x="0" y="236084"/>
                </a:lnTo>
                <a:lnTo>
                  <a:pt x="1939289" y="236084"/>
                </a:lnTo>
                <a:lnTo>
                  <a:pt x="1981707" y="118046"/>
                </a:lnTo>
                <a:lnTo>
                  <a:pt x="193928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83" name="object 83"/>
          <p:cNvSpPr/>
          <p:nvPr/>
        </p:nvSpPr>
        <p:spPr>
          <a:xfrm>
            <a:off x="6649333" y="6553369"/>
            <a:ext cx="2021015" cy="240891"/>
          </a:xfrm>
          <a:custGeom>
            <a:avLst/>
            <a:gdLst/>
            <a:ahLst/>
            <a:cxnLst/>
            <a:rect l="l" t="t" r="r" b="b"/>
            <a:pathLst>
              <a:path w="1981834" h="236220">
                <a:moveTo>
                  <a:pt x="0" y="0"/>
                </a:moveTo>
                <a:lnTo>
                  <a:pt x="1939289" y="0"/>
                </a:lnTo>
                <a:lnTo>
                  <a:pt x="1981707" y="118046"/>
                </a:lnTo>
                <a:lnTo>
                  <a:pt x="1939289" y="236084"/>
                </a:lnTo>
                <a:lnTo>
                  <a:pt x="0" y="236084"/>
                </a:lnTo>
                <a:lnTo>
                  <a:pt x="42544" y="11804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84" name="object 84"/>
          <p:cNvSpPr/>
          <p:nvPr/>
        </p:nvSpPr>
        <p:spPr>
          <a:xfrm>
            <a:off x="6744522" y="6570095"/>
            <a:ext cx="1882439" cy="207865"/>
          </a:xfrm>
          <a:custGeom>
            <a:avLst/>
            <a:gdLst/>
            <a:ahLst/>
            <a:cxnLst/>
            <a:rect l="l" t="t" r="r" b="b"/>
            <a:pathLst>
              <a:path w="1845945" h="203834">
                <a:moveTo>
                  <a:pt x="1845944" y="0"/>
                </a:moveTo>
                <a:lnTo>
                  <a:pt x="0" y="0"/>
                </a:lnTo>
                <a:lnTo>
                  <a:pt x="0" y="203288"/>
                </a:lnTo>
                <a:lnTo>
                  <a:pt x="1845944" y="203288"/>
                </a:lnTo>
                <a:lnTo>
                  <a:pt x="184594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85" name="object 85"/>
          <p:cNvSpPr txBox="1"/>
          <p:nvPr/>
        </p:nvSpPr>
        <p:spPr>
          <a:xfrm>
            <a:off x="6732478" y="6660683"/>
            <a:ext cx="595102" cy="124559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marL="12952">
              <a:spcBef>
                <a:spcPts val="97"/>
              </a:spcBef>
            </a:pPr>
            <a:r>
              <a:rPr sz="714" b="1" spc="-10" dirty="0">
                <a:latin typeface="Arial"/>
                <a:cs typeface="Arial"/>
              </a:rPr>
              <a:t>ПСР-проекта</a:t>
            </a:r>
            <a:endParaRPr sz="714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511398" y="6487941"/>
            <a:ext cx="130936" cy="1308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87" name="object 87"/>
          <p:cNvSpPr txBox="1"/>
          <p:nvPr/>
        </p:nvSpPr>
        <p:spPr>
          <a:xfrm>
            <a:off x="2539436" y="6485998"/>
            <a:ext cx="76411" cy="124559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marL="12952">
              <a:spcBef>
                <a:spcPts val="97"/>
              </a:spcBef>
            </a:pPr>
            <a:r>
              <a:rPr sz="714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714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556114" y="6487941"/>
            <a:ext cx="130935" cy="1308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89" name="object 89"/>
          <p:cNvSpPr txBox="1"/>
          <p:nvPr/>
        </p:nvSpPr>
        <p:spPr>
          <a:xfrm>
            <a:off x="4584412" y="6485998"/>
            <a:ext cx="76411" cy="124559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marL="12952">
              <a:spcBef>
                <a:spcPts val="97"/>
              </a:spcBef>
            </a:pPr>
            <a:r>
              <a:rPr sz="714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714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37254" y="6487941"/>
            <a:ext cx="130862" cy="1308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91" name="object 91"/>
          <p:cNvSpPr txBox="1"/>
          <p:nvPr/>
        </p:nvSpPr>
        <p:spPr>
          <a:xfrm>
            <a:off x="464675" y="6485998"/>
            <a:ext cx="76411" cy="124559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marL="12952">
              <a:spcBef>
                <a:spcPts val="97"/>
              </a:spcBef>
            </a:pPr>
            <a:r>
              <a:rPr sz="714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714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608212" y="6487941"/>
            <a:ext cx="130805" cy="1308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93" name="object 93"/>
          <p:cNvSpPr txBox="1"/>
          <p:nvPr/>
        </p:nvSpPr>
        <p:spPr>
          <a:xfrm>
            <a:off x="6636771" y="6551894"/>
            <a:ext cx="1815740" cy="124559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marL="12952">
              <a:spcBef>
                <a:spcPts val="97"/>
              </a:spcBef>
            </a:pPr>
            <a:r>
              <a:rPr sz="1070" b="1" spc="-7" baseline="39682" dirty="0">
                <a:solidFill>
                  <a:srgbClr val="FFFFFF"/>
                </a:solidFill>
                <a:latin typeface="Arial"/>
                <a:cs typeface="Arial"/>
              </a:rPr>
              <a:t>4 </a:t>
            </a:r>
            <a:r>
              <a:rPr sz="714" b="1" spc="-10" dirty="0">
                <a:latin typeface="Arial"/>
                <a:cs typeface="Arial"/>
              </a:rPr>
              <a:t>Закрепление результатов </a:t>
            </a:r>
            <a:r>
              <a:rPr sz="714" b="1" spc="-5" dirty="0">
                <a:latin typeface="Arial"/>
                <a:cs typeface="Arial"/>
              </a:rPr>
              <a:t>и</a:t>
            </a:r>
            <a:r>
              <a:rPr sz="714" b="1" spc="-122" dirty="0">
                <a:latin typeface="Arial"/>
                <a:cs typeface="Arial"/>
              </a:rPr>
              <a:t> </a:t>
            </a:r>
            <a:r>
              <a:rPr sz="714" b="1" spc="-10" dirty="0">
                <a:latin typeface="Arial"/>
                <a:cs typeface="Arial"/>
              </a:rPr>
              <a:t>закрытие</a:t>
            </a:r>
            <a:endParaRPr sz="714" dirty="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510794" y="4236888"/>
            <a:ext cx="8890914" cy="0"/>
          </a:xfrm>
          <a:custGeom>
            <a:avLst/>
            <a:gdLst/>
            <a:ahLst/>
            <a:cxnLst/>
            <a:rect l="l" t="t" r="r" b="b"/>
            <a:pathLst>
              <a:path w="8718550">
                <a:moveTo>
                  <a:pt x="0" y="0"/>
                </a:moveTo>
                <a:lnTo>
                  <a:pt x="8718537" y="0"/>
                </a:lnTo>
              </a:path>
            </a:pathLst>
          </a:custGeom>
          <a:ln w="9525">
            <a:solidFill>
              <a:srgbClr val="8F8F8F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96" name="object 96"/>
          <p:cNvSpPr/>
          <p:nvPr/>
        </p:nvSpPr>
        <p:spPr>
          <a:xfrm>
            <a:off x="1349764" y="5122353"/>
            <a:ext cx="7929944" cy="0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943" y="0"/>
                </a:lnTo>
              </a:path>
            </a:pathLst>
          </a:custGeom>
          <a:ln w="9525">
            <a:solidFill>
              <a:srgbClr val="8F8F8F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97" name="object 97"/>
          <p:cNvSpPr txBox="1"/>
          <p:nvPr/>
        </p:nvSpPr>
        <p:spPr>
          <a:xfrm>
            <a:off x="1506874" y="5182706"/>
            <a:ext cx="3170424" cy="368458"/>
          </a:xfrm>
          <a:prstGeom prst="rect">
            <a:avLst/>
          </a:prstGeom>
        </p:spPr>
        <p:txBody>
          <a:bodyPr vert="horz" wrap="square" lIns="0" tIns="12951" rIns="0" bIns="0" rtlCol="0">
            <a:spAutoFit/>
          </a:bodyPr>
          <a:lstStyle/>
          <a:p>
            <a:pPr marL="12952" marR="5180">
              <a:spcBef>
                <a:spcPts val="102"/>
              </a:spcBef>
            </a:pPr>
            <a:r>
              <a:rPr sz="1121" spc="-5" dirty="0">
                <a:latin typeface="Arial"/>
                <a:cs typeface="Arial"/>
              </a:rPr>
              <a:t>Опишите </a:t>
            </a:r>
            <a:r>
              <a:rPr sz="1121" dirty="0">
                <a:latin typeface="Arial"/>
                <a:cs typeface="Arial"/>
              </a:rPr>
              <a:t>предложения по</a:t>
            </a:r>
            <a:r>
              <a:rPr sz="1121" spc="-87" dirty="0">
                <a:latin typeface="Arial"/>
                <a:cs typeface="Arial"/>
              </a:rPr>
              <a:t> </a:t>
            </a:r>
            <a:r>
              <a:rPr sz="1121" dirty="0">
                <a:latin typeface="Arial"/>
                <a:cs typeface="Arial"/>
              </a:rPr>
              <a:t>совершенствованию  процесса?</a:t>
            </a:r>
            <a:endParaRPr sz="1121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466693" y="5654643"/>
            <a:ext cx="8890914" cy="0"/>
          </a:xfrm>
          <a:custGeom>
            <a:avLst/>
            <a:gdLst/>
            <a:ahLst/>
            <a:cxnLst/>
            <a:rect l="l" t="t" r="r" b="b"/>
            <a:pathLst>
              <a:path w="8718550">
                <a:moveTo>
                  <a:pt x="0" y="0"/>
                </a:moveTo>
                <a:lnTo>
                  <a:pt x="8718476" y="0"/>
                </a:lnTo>
              </a:path>
            </a:pathLst>
          </a:custGeom>
          <a:ln w="9525">
            <a:solidFill>
              <a:srgbClr val="8F8F8F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99" name="object 99"/>
          <p:cNvSpPr txBox="1"/>
          <p:nvPr/>
        </p:nvSpPr>
        <p:spPr>
          <a:xfrm>
            <a:off x="1657002" y="5690595"/>
            <a:ext cx="6231226" cy="673747"/>
          </a:xfrm>
          <a:prstGeom prst="rect">
            <a:avLst/>
          </a:prstGeom>
        </p:spPr>
        <p:txBody>
          <a:bodyPr vert="horz" wrap="square" lIns="0" tIns="64108" rIns="0" bIns="0" rtlCol="0">
            <a:spAutoFit/>
          </a:bodyPr>
          <a:lstStyle/>
          <a:p>
            <a:pPr marL="188442" indent="-176138">
              <a:spcBef>
                <a:spcPts val="505"/>
              </a:spcBef>
              <a:buChar char="•"/>
              <a:tabLst>
                <a:tab pos="189089" algn="l"/>
              </a:tabLst>
            </a:pPr>
            <a:r>
              <a:rPr sz="1121" dirty="0" err="1" smtClean="0">
                <a:latin typeface="Arial"/>
                <a:cs typeface="Arial"/>
              </a:rPr>
              <a:t>Кол</a:t>
            </a:r>
            <a:r>
              <a:rPr lang="ru-RU" sz="1121" dirty="0" err="1" smtClean="0">
                <a:latin typeface="Arial"/>
                <a:cs typeface="Arial"/>
              </a:rPr>
              <a:t>ичество</a:t>
            </a:r>
            <a:r>
              <a:rPr sz="1121" dirty="0" smtClean="0">
                <a:latin typeface="Arial"/>
                <a:cs typeface="Arial"/>
              </a:rPr>
              <a:t> </a:t>
            </a:r>
            <a:r>
              <a:rPr sz="1121" spc="-5" dirty="0" err="1">
                <a:latin typeface="Arial"/>
                <a:cs typeface="Arial"/>
              </a:rPr>
              <a:t>опраш</a:t>
            </a:r>
            <a:r>
              <a:rPr lang="ru-RU" sz="1121" spc="-5" dirty="0">
                <a:latin typeface="Arial"/>
                <a:cs typeface="Arial"/>
              </a:rPr>
              <a:t>и</a:t>
            </a:r>
            <a:r>
              <a:rPr sz="1121" spc="-5" dirty="0" err="1">
                <a:latin typeface="Arial"/>
                <a:cs typeface="Arial"/>
              </a:rPr>
              <a:t>ваемых</a:t>
            </a:r>
            <a:r>
              <a:rPr sz="1121" spc="-5" dirty="0">
                <a:latin typeface="Arial"/>
                <a:cs typeface="Arial"/>
              </a:rPr>
              <a:t> </a:t>
            </a:r>
            <a:r>
              <a:rPr lang="ru-RU" sz="1121" spc="-5" dirty="0" smtClean="0">
                <a:latin typeface="Arial"/>
                <a:cs typeface="Arial"/>
              </a:rPr>
              <a:t>: 44</a:t>
            </a:r>
            <a:r>
              <a:rPr sz="1224" spc="-56" dirty="0" smtClean="0">
                <a:latin typeface="Arial"/>
                <a:cs typeface="Arial"/>
              </a:rPr>
              <a:t> </a:t>
            </a:r>
            <a:r>
              <a:rPr sz="1224" dirty="0" err="1" smtClean="0">
                <a:latin typeface="Arial"/>
                <a:cs typeface="Arial"/>
              </a:rPr>
              <a:t>чел</a:t>
            </a:r>
            <a:r>
              <a:rPr lang="ru-RU" sz="1224" dirty="0" err="1" smtClean="0">
                <a:latin typeface="Arial"/>
                <a:cs typeface="Arial"/>
              </a:rPr>
              <a:t>овека</a:t>
            </a:r>
            <a:r>
              <a:rPr lang="ru-RU" sz="1224" dirty="0" smtClean="0">
                <a:latin typeface="Arial"/>
                <a:cs typeface="Arial"/>
              </a:rPr>
              <a:t>.</a:t>
            </a:r>
            <a:endParaRPr sz="1224" dirty="0">
              <a:latin typeface="Arial"/>
              <a:cs typeface="Arial"/>
            </a:endParaRPr>
          </a:p>
          <a:p>
            <a:pPr marL="188442" marR="5180" indent="-176138">
              <a:spcBef>
                <a:spcPts val="408"/>
              </a:spcBef>
              <a:buChar char="•"/>
              <a:tabLst>
                <a:tab pos="189089" algn="l"/>
              </a:tabLst>
            </a:pPr>
            <a:r>
              <a:rPr sz="1121" spc="-5" dirty="0">
                <a:latin typeface="Arial"/>
                <a:cs typeface="Arial"/>
              </a:rPr>
              <a:t>Подразделения/ организации, участвующие </a:t>
            </a:r>
            <a:r>
              <a:rPr sz="1121" dirty="0">
                <a:latin typeface="Arial"/>
                <a:cs typeface="Arial"/>
              </a:rPr>
              <a:t>в </a:t>
            </a:r>
            <a:r>
              <a:rPr sz="1121" spc="-5" dirty="0">
                <a:latin typeface="Arial"/>
                <a:cs typeface="Arial"/>
              </a:rPr>
              <a:t>анкетировании:  </a:t>
            </a:r>
            <a:r>
              <a:rPr lang="ru-RU" sz="1121" spc="-5" dirty="0" smtClean="0">
                <a:latin typeface="Arial"/>
                <a:cs typeface="Arial"/>
              </a:rPr>
              <a:t>воспитатели,</a:t>
            </a:r>
            <a:r>
              <a:rPr lang="ru-RU" altLang="ru-RU" sz="1200" kern="0" dirty="0" smtClean="0"/>
              <a:t> </a:t>
            </a:r>
            <a:r>
              <a:rPr lang="ru-RU" altLang="ru-RU" sz="1200" kern="0" dirty="0"/>
              <a:t>старший </a:t>
            </a:r>
            <a:r>
              <a:rPr lang="ru-RU" altLang="ru-RU" sz="1200" kern="0" dirty="0" smtClean="0"/>
              <a:t>воспитатель, </a:t>
            </a:r>
            <a:r>
              <a:rPr lang="ru-RU" altLang="ru-RU" sz="1200" kern="0" dirty="0"/>
              <a:t>заместитель заведующей</a:t>
            </a:r>
            <a:r>
              <a:rPr lang="ru-RU" altLang="ru-RU" sz="1200" kern="0" dirty="0" smtClean="0"/>
              <a:t> </a:t>
            </a:r>
            <a:endParaRPr sz="1121" dirty="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22488" y="5763328"/>
            <a:ext cx="1050331" cy="178392"/>
          </a:xfrm>
          <a:prstGeom prst="rect">
            <a:avLst/>
          </a:prstGeom>
        </p:spPr>
        <p:txBody>
          <a:bodyPr vert="horz" wrap="square" lIns="0" tIns="13599" rIns="0" bIns="0" rtlCol="0">
            <a:spAutoFit/>
          </a:bodyPr>
          <a:lstStyle/>
          <a:p>
            <a:pPr marL="12952">
              <a:spcBef>
                <a:spcPts val="107"/>
              </a:spcBef>
            </a:pPr>
            <a:r>
              <a:rPr sz="1070" b="1" spc="-5" dirty="0">
                <a:latin typeface="Arial"/>
                <a:cs typeface="Arial"/>
              </a:rPr>
              <a:t>ПРИМЕЧАНИЯ:</a:t>
            </a:r>
            <a:endParaRPr sz="107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244032" y="882974"/>
            <a:ext cx="7546137" cy="451345"/>
          </a:xfrm>
          <a:prstGeom prst="rect">
            <a:avLst/>
          </a:prstGeom>
        </p:spPr>
        <p:txBody>
          <a:bodyPr vert="horz" wrap="square" lIns="0" tIns="12951" rIns="0" bIns="0" rtlCol="0">
            <a:spAutoFit/>
          </a:bodyPr>
          <a:lstStyle/>
          <a:p>
            <a:pPr marL="12952" marR="5180">
              <a:lnSpc>
                <a:spcPct val="136800"/>
              </a:lnSpc>
              <a:spcBef>
                <a:spcPts val="102"/>
              </a:spcBef>
              <a:tabLst>
                <a:tab pos="4151550" algn="l"/>
                <a:tab pos="5058142" algn="l"/>
                <a:tab pos="6190089" algn="l"/>
                <a:tab pos="7283829" algn="l"/>
              </a:tabLst>
            </a:pPr>
            <a:r>
              <a:rPr sz="1019" b="1" spc="-10" dirty="0">
                <a:latin typeface="Arial"/>
                <a:cs typeface="Arial"/>
              </a:rPr>
              <a:t>В</a:t>
            </a:r>
            <a:r>
              <a:rPr sz="1019" b="1" spc="-5" dirty="0">
                <a:latin typeface="Arial"/>
                <a:cs typeface="Arial"/>
              </a:rPr>
              <a:t>опро</a:t>
            </a:r>
            <a:r>
              <a:rPr sz="1019" b="1" spc="-10" dirty="0">
                <a:latin typeface="Arial"/>
                <a:cs typeface="Arial"/>
              </a:rPr>
              <a:t>с</a:t>
            </a:r>
            <a:r>
              <a:rPr sz="1019" b="1" spc="-5" dirty="0">
                <a:latin typeface="Arial"/>
                <a:cs typeface="Arial"/>
              </a:rPr>
              <a:t>ы</a:t>
            </a:r>
            <a:r>
              <a:rPr sz="1019" b="1" dirty="0">
                <a:latin typeface="Arial"/>
                <a:cs typeface="Arial"/>
              </a:rPr>
              <a:t>	</a:t>
            </a:r>
            <a:r>
              <a:rPr sz="1019" b="1" spc="-10" dirty="0">
                <a:latin typeface="Arial"/>
                <a:cs typeface="Arial"/>
              </a:rPr>
              <a:t>Не</a:t>
            </a:r>
            <a:r>
              <a:rPr sz="1019" b="1" spc="-5" dirty="0">
                <a:latin typeface="Arial"/>
                <a:cs typeface="Arial"/>
              </a:rPr>
              <a:t>т</a:t>
            </a:r>
            <a:r>
              <a:rPr sz="1019" b="1" dirty="0">
                <a:latin typeface="Arial"/>
                <a:cs typeface="Arial"/>
              </a:rPr>
              <a:t>	</a:t>
            </a:r>
            <a:r>
              <a:rPr sz="1019" b="1" spc="-10" dirty="0">
                <a:latin typeface="Arial"/>
                <a:cs typeface="Arial"/>
              </a:rPr>
              <a:t>С</a:t>
            </a:r>
            <a:r>
              <a:rPr sz="1019" b="1" dirty="0">
                <a:latin typeface="Arial"/>
                <a:cs typeface="Arial"/>
              </a:rPr>
              <a:t>к</a:t>
            </a:r>
            <a:r>
              <a:rPr sz="1019" b="1" spc="-5" dirty="0">
                <a:latin typeface="Arial"/>
                <a:cs typeface="Arial"/>
              </a:rPr>
              <a:t>ор</a:t>
            </a:r>
            <a:r>
              <a:rPr sz="1019" b="1" spc="-10" dirty="0">
                <a:latin typeface="Arial"/>
                <a:cs typeface="Arial"/>
              </a:rPr>
              <a:t>е</a:t>
            </a:r>
            <a:r>
              <a:rPr sz="1019" b="1" spc="-5" dirty="0">
                <a:latin typeface="Arial"/>
                <a:cs typeface="Arial"/>
              </a:rPr>
              <a:t>е</a:t>
            </a:r>
            <a:r>
              <a:rPr sz="1019" b="1" spc="-10" dirty="0">
                <a:latin typeface="Arial"/>
                <a:cs typeface="Arial"/>
              </a:rPr>
              <a:t> </a:t>
            </a:r>
            <a:r>
              <a:rPr sz="1019" b="1" spc="-5" dirty="0">
                <a:latin typeface="Arial"/>
                <a:cs typeface="Arial"/>
              </a:rPr>
              <a:t>н</a:t>
            </a:r>
            <a:r>
              <a:rPr sz="1019" b="1" spc="-10" dirty="0">
                <a:latin typeface="Arial"/>
                <a:cs typeface="Arial"/>
              </a:rPr>
              <a:t>е</a:t>
            </a:r>
            <a:r>
              <a:rPr sz="1019" b="1" spc="-5" dirty="0">
                <a:latin typeface="Arial"/>
                <a:cs typeface="Arial"/>
              </a:rPr>
              <a:t>т</a:t>
            </a:r>
            <a:r>
              <a:rPr sz="1019" b="1" dirty="0">
                <a:latin typeface="Arial"/>
                <a:cs typeface="Arial"/>
              </a:rPr>
              <a:t>	</a:t>
            </a:r>
            <a:r>
              <a:rPr sz="1019" b="1" spc="-10" dirty="0">
                <a:latin typeface="Arial"/>
                <a:cs typeface="Arial"/>
              </a:rPr>
              <a:t>С</a:t>
            </a:r>
            <a:r>
              <a:rPr sz="1019" b="1" dirty="0">
                <a:latin typeface="Arial"/>
                <a:cs typeface="Arial"/>
              </a:rPr>
              <a:t>к</a:t>
            </a:r>
            <a:r>
              <a:rPr sz="1019" b="1" spc="-5" dirty="0">
                <a:latin typeface="Arial"/>
                <a:cs typeface="Arial"/>
              </a:rPr>
              <a:t>ор</a:t>
            </a:r>
            <a:r>
              <a:rPr sz="1019" b="1" spc="-10" dirty="0">
                <a:latin typeface="Arial"/>
                <a:cs typeface="Arial"/>
              </a:rPr>
              <a:t>е</a:t>
            </a:r>
            <a:r>
              <a:rPr sz="1019" b="1" spc="-5" dirty="0">
                <a:latin typeface="Arial"/>
                <a:cs typeface="Arial"/>
              </a:rPr>
              <a:t>е</a:t>
            </a:r>
            <a:r>
              <a:rPr sz="1019" b="1" spc="-10" dirty="0">
                <a:latin typeface="Arial"/>
                <a:cs typeface="Arial"/>
              </a:rPr>
              <a:t> </a:t>
            </a:r>
            <a:r>
              <a:rPr sz="1019" b="1" spc="-5" dirty="0">
                <a:latin typeface="Arial"/>
                <a:cs typeface="Arial"/>
              </a:rPr>
              <a:t>да</a:t>
            </a:r>
            <a:r>
              <a:rPr sz="1019" b="1" dirty="0">
                <a:latin typeface="Arial"/>
                <a:cs typeface="Arial"/>
              </a:rPr>
              <a:t>	</a:t>
            </a:r>
            <a:r>
              <a:rPr sz="1019" b="1" spc="-10" dirty="0">
                <a:latin typeface="Arial"/>
                <a:cs typeface="Arial"/>
              </a:rPr>
              <a:t>Да  </a:t>
            </a:r>
            <a:r>
              <a:rPr sz="1019" b="1" spc="-5" dirty="0">
                <a:latin typeface="Arial"/>
                <a:cs typeface="Arial"/>
              </a:rPr>
              <a:t>Баллы</a:t>
            </a:r>
            <a:endParaRPr sz="1019" dirty="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204351" y="4690241"/>
            <a:ext cx="204394" cy="2004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105" name="object 105"/>
          <p:cNvSpPr/>
          <p:nvPr/>
        </p:nvSpPr>
        <p:spPr>
          <a:xfrm>
            <a:off x="1204351" y="5234832"/>
            <a:ext cx="204394" cy="2004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1"/>
          </a:p>
        </p:txBody>
      </p:sp>
      <p:pic>
        <p:nvPicPr>
          <p:cNvPr id="106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073" y="153009"/>
            <a:ext cx="527788" cy="62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" name="Picture 2" descr="C:\Users\User\Downloads\Логотип проекта мелкий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11668" r="12566" b="11169"/>
          <a:stretch/>
        </p:blipFill>
        <p:spPr bwMode="auto">
          <a:xfrm>
            <a:off x="8432953" y="87583"/>
            <a:ext cx="565670" cy="69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58992" y="1364927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Удовлетворены ли Вы в целом процессом подготовки </a:t>
            </a:r>
          </a:p>
          <a:p>
            <a:r>
              <a:rPr lang="ru-RU" sz="1200" dirty="0"/>
              <a:t>    к самостоятельной деятельности детей?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50635" y="1866623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Является ли процесс подготовки к самостоятельной </a:t>
            </a:r>
          </a:p>
          <a:p>
            <a:r>
              <a:rPr lang="ru-RU" sz="1200" dirty="0"/>
              <a:t> деятельности для вас простым и понятным?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50635" y="2428873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Является ли длительность процесса подготовки</a:t>
            </a:r>
          </a:p>
          <a:p>
            <a:r>
              <a:rPr lang="ru-RU" sz="1200" dirty="0"/>
              <a:t>   для вас оптимальной?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13193" y="3060768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Удовлетворены ли Вы предметно-пространственной</a:t>
            </a:r>
          </a:p>
          <a:p>
            <a:r>
              <a:rPr lang="ru-RU" sz="1200" dirty="0"/>
              <a:t> развивающей средой в ДОУ?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50635" y="3533027"/>
            <a:ext cx="4953000" cy="7248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Готовы ли Вы к изменениям процесса подготовки</a:t>
            </a:r>
          </a:p>
          <a:p>
            <a:r>
              <a:rPr lang="ru-RU" sz="1200" dirty="0"/>
              <a:t> к самостоятельной  деятельности детей?</a:t>
            </a:r>
          </a:p>
          <a:p>
            <a:r>
              <a:rPr lang="ru-RU" dirty="0"/>
              <a:t> </a:t>
            </a:r>
          </a:p>
        </p:txBody>
      </p:sp>
      <p:sp>
        <p:nvSpPr>
          <p:cNvPr id="30" name="Овал 29"/>
          <p:cNvSpPr/>
          <p:nvPr/>
        </p:nvSpPr>
        <p:spPr>
          <a:xfrm>
            <a:off x="7954234" y="1456071"/>
            <a:ext cx="771399" cy="347763"/>
          </a:xfrm>
          <a:prstGeom prst="ellips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3,9</a:t>
            </a:r>
          </a:p>
        </p:txBody>
      </p:sp>
      <p:sp>
        <p:nvSpPr>
          <p:cNvPr id="32" name="Овал 31"/>
          <p:cNvSpPr/>
          <p:nvPr/>
        </p:nvSpPr>
        <p:spPr>
          <a:xfrm>
            <a:off x="7474347" y="1996870"/>
            <a:ext cx="696331" cy="331418"/>
          </a:xfrm>
          <a:prstGeom prst="ellips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3,4</a:t>
            </a:r>
          </a:p>
        </p:txBody>
      </p:sp>
      <p:sp>
        <p:nvSpPr>
          <p:cNvPr id="37" name="Овал 36"/>
          <p:cNvSpPr/>
          <p:nvPr/>
        </p:nvSpPr>
        <p:spPr>
          <a:xfrm>
            <a:off x="7765386" y="2447139"/>
            <a:ext cx="755161" cy="346130"/>
          </a:xfrm>
          <a:prstGeom prst="ellips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3,6</a:t>
            </a:r>
          </a:p>
        </p:txBody>
      </p:sp>
      <p:sp>
        <p:nvSpPr>
          <p:cNvPr id="42" name="Овал 41"/>
          <p:cNvSpPr/>
          <p:nvPr/>
        </p:nvSpPr>
        <p:spPr>
          <a:xfrm>
            <a:off x="7685741" y="3060768"/>
            <a:ext cx="716114" cy="365958"/>
          </a:xfrm>
          <a:prstGeom prst="ellips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3,5</a:t>
            </a:r>
          </a:p>
        </p:txBody>
      </p:sp>
      <p:sp>
        <p:nvSpPr>
          <p:cNvPr id="50" name="Овал 49"/>
          <p:cNvSpPr/>
          <p:nvPr/>
        </p:nvSpPr>
        <p:spPr>
          <a:xfrm>
            <a:off x="7954233" y="3666309"/>
            <a:ext cx="716115" cy="359677"/>
          </a:xfrm>
          <a:prstGeom prst="ellips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3,6</a:t>
            </a:r>
          </a:p>
        </p:txBody>
      </p:sp>
    </p:spTree>
    <p:extLst>
      <p:ext uri="{BB962C8B-B14F-4D97-AF65-F5344CB8AC3E}">
        <p14:creationId xmlns:p14="http://schemas.microsoft.com/office/powerpoint/2010/main" val="2753927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92074" y="72276"/>
            <a:ext cx="1279525" cy="752129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pic>
        <p:nvPicPr>
          <p:cNvPr id="5" name="Picture 2" descr="C:\Users\User\Downloads\Логотип проекта мелкий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11668" r="12566" b="11169"/>
          <a:stretch/>
        </p:blipFill>
        <p:spPr bwMode="auto">
          <a:xfrm>
            <a:off x="8373647" y="161983"/>
            <a:ext cx="565670" cy="69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2076" y="233005"/>
            <a:ext cx="8212170" cy="492443"/>
          </a:xfrm>
        </p:spPr>
        <p:txBody>
          <a:bodyPr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КАРТОЧКА ПРОЕКТА: </a:t>
            </a:r>
            <a:r>
              <a:rPr 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«Оптимизация процесса </a:t>
            </a:r>
            <a:br>
              <a:rPr 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подготовки к самостоятельной деятельности детей»</a:t>
            </a:r>
            <a:endParaRPr lang="en-US" sz="16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484" name="Picture 4" descr="C:\Users\user\Desktop\скри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20" y="1092664"/>
            <a:ext cx="9070475" cy="513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892" y="161983"/>
            <a:ext cx="527788" cy="62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876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99928"/>
              </p:ext>
            </p:extLst>
          </p:nvPr>
        </p:nvGraphicFramePr>
        <p:xfrm>
          <a:off x="215757" y="1109608"/>
          <a:ext cx="9544693" cy="54366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58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81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478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4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6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082997"/>
              </a:tblGrid>
              <a:tr h="28167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Улучшаемые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показатели: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0426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BDAF9"/>
                    </a:solidFill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spc="-10" dirty="0" err="1">
                          <a:latin typeface="Arial"/>
                          <a:cs typeface="Arial"/>
                        </a:rPr>
                        <a:t>Тек</a:t>
                      </a:r>
                      <a:r>
                        <a:rPr sz="1100" b="1" spc="-10" dirty="0" smtClean="0">
                          <a:latin typeface="Arial"/>
                          <a:cs typeface="Arial"/>
                        </a:rPr>
                        <a:t>.</a:t>
                      </a:r>
                      <a:endParaRPr lang="ru-RU" sz="1100" b="1" spc="-10" dirty="0" smtClean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800" dirty="0" smtClean="0">
                          <a:latin typeface="Arial"/>
                          <a:cs typeface="Arial"/>
                        </a:rPr>
                        <a:t>21.02.22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274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A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Цель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74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A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Факт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257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800" dirty="0" smtClean="0">
                          <a:latin typeface="Arial"/>
                          <a:cs typeface="Arial"/>
                        </a:rPr>
                        <a:t>18.07.22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274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BDAF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4262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BDAF9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Комментарии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04262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BDA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59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000" spc="-20" dirty="0" smtClean="0">
                          <a:latin typeface="Arial"/>
                          <a:cs typeface="Arial"/>
                        </a:rPr>
                        <a:t>Определение центра активности,</a:t>
                      </a:r>
                      <a:r>
                        <a:rPr lang="ru-RU" sz="1000" spc="-20" baseline="0" dirty="0" smtClean="0">
                          <a:latin typeface="Arial"/>
                          <a:cs typeface="Arial"/>
                        </a:rPr>
                        <a:t> требующего подготовки в соответствии с темой недели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385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15-20 минут </a:t>
                      </a:r>
                    </a:p>
                  </a:txBody>
                  <a:tcPr marL="86120" marR="86120" marT="44078" marB="43061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8-10 минут</a:t>
                      </a:r>
                      <a:endParaRPr lang="ru-RU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120" marR="86120" marT="44078" marB="43061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10 минут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3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85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0" indent="0" algn="l" defTabSz="861117" rtl="0" eaLnBrk="1" fontAlgn="auto" latinLnBrk="0" hangingPunct="1">
                        <a:lnSpc>
                          <a:spcPct val="100000"/>
                        </a:lnSpc>
                        <a:spcBef>
                          <a:spcPts val="10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Снизились</a:t>
                      </a:r>
                      <a:r>
                        <a:rPr lang="ru-RU" sz="1000" baseline="0" dirty="0" smtClean="0">
                          <a:latin typeface="Arial"/>
                          <a:cs typeface="Arial"/>
                        </a:rPr>
                        <a:t> временные затраты на </a:t>
                      </a:r>
                      <a:r>
                        <a:rPr lang="ru-RU" sz="1000" spc="-5" baseline="0" dirty="0" smtClean="0">
                          <a:latin typeface="+mn-lt"/>
                          <a:cs typeface="Arial"/>
                        </a:rPr>
                        <a:t> определение центра активности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385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604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000" spc="-20" dirty="0" smtClean="0">
                          <a:latin typeface="Arial"/>
                          <a:cs typeface="Arial"/>
                        </a:rPr>
                        <a:t>Рациональное</a:t>
                      </a:r>
                      <a:r>
                        <a:rPr lang="ru-RU" sz="1000" spc="-20" baseline="0" dirty="0" smtClean="0">
                          <a:latin typeface="Arial"/>
                          <a:cs typeface="Arial"/>
                        </a:rPr>
                        <a:t> размещение материала, поиск маркеров и алгоритмов пространства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385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30-45 минут</a:t>
                      </a:r>
                      <a:endParaRPr lang="ru-RU" sz="1000" b="0" dirty="0"/>
                    </a:p>
                  </a:txBody>
                  <a:tcPr marL="86120" marR="86120" marT="44078" marB="43061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15-20 минут</a:t>
                      </a:r>
                      <a:endParaRPr lang="ru-RU" sz="1000" b="0" dirty="0"/>
                    </a:p>
                  </a:txBody>
                  <a:tcPr marL="86120" marR="86120" marT="44078" marB="43061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20 минут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3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385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Материал  размещен рационально</a:t>
                      </a:r>
                      <a:endParaRPr lang="ru-RU" sz="1000" dirty="0"/>
                    </a:p>
                  </a:txBody>
                  <a:tcPr marL="0" marR="0" marT="1385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9110">
                <a:tc>
                  <a:txBody>
                    <a:bodyPr/>
                    <a:lstStyle/>
                    <a:p>
                      <a:pPr marL="90805" marR="5073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3.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Оснащение</a:t>
                      </a:r>
                      <a:r>
                        <a:rPr lang="ru-RU" sz="1000" dirty="0" smtClean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000" dirty="0" smtClean="0">
                          <a:latin typeface="+mn-lt"/>
                          <a:cs typeface="Arial"/>
                        </a:rPr>
                        <a:t>малопривлекательных центров активности недостающими материалами, дополнение их алгоритмами действий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310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000" dirty="0" smtClean="0">
                          <a:latin typeface="+mn-lt"/>
                          <a:cs typeface="Arial"/>
                        </a:rPr>
                        <a:t>100-120 минут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385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117" rtl="0" eaLnBrk="1" fontAlgn="auto" latinLnBrk="0" hangingPunct="1">
                        <a:lnSpc>
                          <a:spcPct val="100000"/>
                        </a:lnSpc>
                        <a:spcBef>
                          <a:spcPts val="10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  <a:cs typeface="Arial"/>
                        </a:rPr>
                        <a:t>52 – 65 минут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385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65 минут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385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385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Центры активности дополнены алгоритмами действий</a:t>
                      </a:r>
                      <a:endParaRPr lang="ru-RU" sz="1000" dirty="0"/>
                    </a:p>
                  </a:txBody>
                  <a:tcPr marL="0" marR="0" marT="1385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6783">
                <a:tc>
                  <a:txBody>
                    <a:bodyPr/>
                    <a:lstStyle/>
                    <a:p>
                      <a:pPr marL="90805" marR="889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4. </a:t>
                      </a:r>
                      <a:r>
                        <a:rPr lang="ru-RU" sz="1000" spc="-5" dirty="0" smtClean="0">
                          <a:latin typeface="Arial"/>
                          <a:cs typeface="Arial"/>
                        </a:rPr>
                        <a:t>Знакомство д</a:t>
                      </a:r>
                      <a:r>
                        <a:rPr lang="ru-RU" sz="1000" spc="-5" dirty="0" smtClean="0">
                          <a:latin typeface="+mn-lt"/>
                          <a:cs typeface="Arial"/>
                        </a:rPr>
                        <a:t>етей с наполняемостью центров активности и правилами пользования материалами  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310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20-60 минут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385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000" dirty="0" smtClean="0">
                          <a:latin typeface="+mn-lt"/>
                          <a:cs typeface="Arial"/>
                        </a:rPr>
                        <a:t>10-15 мин.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385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15 минут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385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92075" marR="1689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102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689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Дети знакомы с наполняемостью</a:t>
                      </a:r>
                      <a:r>
                        <a:rPr lang="ru-RU" sz="1000" baseline="0" dirty="0" smtClean="0">
                          <a:latin typeface="Arial"/>
                          <a:cs typeface="Arial"/>
                        </a:rPr>
                        <a:t> центров активности и правилами пользования материалами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3102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4556">
                <a:tc>
                  <a:txBody>
                    <a:bodyPr/>
                    <a:lstStyle/>
                    <a:p>
                      <a:pPr marL="90805" marR="889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ru-RU" sz="1000" dirty="0" smtClean="0">
                          <a:latin typeface="+mn-lt"/>
                          <a:cs typeface="Arial"/>
                        </a:rPr>
                        <a:t>5. Самостоятельная деятельность в центрах активности 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3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30-60</a:t>
                      </a:r>
                      <a:r>
                        <a:rPr lang="ru-RU" sz="1000" baseline="0" dirty="0" smtClean="0">
                          <a:latin typeface="Arial"/>
                          <a:cs typeface="Arial"/>
                        </a:rPr>
                        <a:t> минут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3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000" dirty="0" smtClean="0">
                          <a:latin typeface="+mn-lt"/>
                          <a:cs typeface="Arial"/>
                        </a:rPr>
                        <a:t>60 - 120 минут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3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120 минут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3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marR="1689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ru-RU" sz="1000" dirty="0" smtClean="0">
                          <a:latin typeface="+mn-lt"/>
                          <a:cs typeface="Arial"/>
                        </a:rPr>
                        <a:t>Увеличилось время самостоятельной деятельности детей в центрах активности 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3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6. Анализ выбора детьми центров активности 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10-15 минут</a:t>
                      </a:r>
                    </a:p>
                  </a:txBody>
                  <a:tcPr marL="101078" marR="101078" marT="46649" marB="46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5-10 минут</a:t>
                      </a:r>
                      <a:endParaRPr lang="en-US" sz="10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1078" marR="101078" marT="46649" marB="46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10 минут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3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marR="1689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3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3570">
                <a:tc gridSpan="5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Уроки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проекта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(выводы)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38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DF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388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DFF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Предлагаемые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решения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388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DF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8094">
                <a:tc gridSpan="5">
                  <a:txBody>
                    <a:bodyPr/>
                    <a:lstStyle/>
                    <a:p>
                      <a:pPr marL="90805" marR="261620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Сжатые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в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ременные рамки при </a:t>
                      </a:r>
                      <a:r>
                        <a:rPr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реализ</a:t>
                      </a:r>
                      <a:r>
                        <a:rPr lang="ru-RU" sz="1000" spc="-5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ации</a:t>
                      </a:r>
                      <a:r>
                        <a:rPr lang="ru-RU" sz="1000" spc="-5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проект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а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887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10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2741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Привлечение </a:t>
                      </a:r>
                      <a:r>
                        <a:rPr lang="ru-RU" sz="1000" spc="-5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дополнительных </a:t>
                      </a:r>
                      <a:r>
                        <a:rPr lang="ru-RU" sz="10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педагогических</a:t>
                      </a:r>
                      <a:r>
                        <a:rPr lang="ru-RU" sz="1000" spc="-5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кадров для реализации проекта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2741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5523">
                <a:tc gridSpan="5">
                  <a:txBody>
                    <a:bodyPr/>
                    <a:lstStyle/>
                    <a:p>
                      <a:pPr marL="90805" marR="16002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Были </a:t>
                      </a:r>
                      <a:r>
                        <a:rPr sz="1000" spc="-5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зафиксированы</a:t>
                      </a:r>
                      <a:r>
                        <a:rPr sz="1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трудозатраты</a:t>
                      </a:r>
                      <a:r>
                        <a:rPr sz="10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000" spc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педагогов</a:t>
                      </a:r>
                      <a:r>
                        <a:rPr lang="ru-RU" sz="1000" spc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при поиске, изготовлении и размещении маркеров пространства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8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92075" marR="4794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10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3389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794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Разделить функции по подготовке</a:t>
                      </a:r>
                      <a:r>
                        <a:rPr lang="ru-RU" sz="1000" spc="-5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ППР среды</a:t>
                      </a:r>
                      <a:r>
                        <a:rPr lang="ru-RU" sz="10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между педагогами  групп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3389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4217">
                <a:tc gridSpan="6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Решение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проекту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(закрыть/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продолжить):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3389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BDA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10679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Проект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закрыть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82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2075" marR="2660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Ключевые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запланированные показатели достигнуты,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разработаны рекомендации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для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работы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следующих </a:t>
                      </a:r>
                      <a:r>
                        <a:rPr sz="1000" spc="-2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проектах</a:t>
                      </a:r>
                    </a:p>
                  </a:txBody>
                  <a:tcPr marL="0" marR="0" marT="43389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510112" y="901837"/>
            <a:ext cx="8881078" cy="0"/>
          </a:xfrm>
          <a:custGeom>
            <a:avLst/>
            <a:gdLst/>
            <a:ahLst/>
            <a:cxnLst/>
            <a:rect l="l" t="t" r="r" b="b"/>
            <a:pathLst>
              <a:path w="8708390">
                <a:moveTo>
                  <a:pt x="0" y="0"/>
                </a:moveTo>
                <a:lnTo>
                  <a:pt x="8708279" y="0"/>
                </a:lnTo>
              </a:path>
            </a:pathLst>
          </a:custGeom>
          <a:ln w="28575">
            <a:solidFill>
              <a:srgbClr val="2D6AA4"/>
            </a:solidFill>
          </a:ln>
        </p:spPr>
        <p:txBody>
          <a:bodyPr wrap="square" lIns="0" tIns="0" rIns="0" bIns="0" rtlCol="0"/>
          <a:lstStyle/>
          <a:p>
            <a:endParaRPr sz="1744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5810" y="90113"/>
            <a:ext cx="583604" cy="73779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0112" y="-20261"/>
            <a:ext cx="7531845" cy="781168"/>
          </a:xfrm>
          <a:prstGeom prst="rect">
            <a:avLst/>
          </a:prstGeom>
        </p:spPr>
        <p:txBody>
          <a:bodyPr vert="horz" wrap="square" lIns="0" tIns="21720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4110" marR="5181" algn="ctr">
              <a:spcBef>
                <a:spcPts val="97"/>
              </a:spcBef>
            </a:pPr>
            <a:r>
              <a:rPr spc="-5" dirty="0"/>
              <a:t>Оценка</a:t>
            </a:r>
            <a:r>
              <a:rPr spc="10" dirty="0"/>
              <a:t> </a:t>
            </a:r>
            <a:r>
              <a:rPr spc="-10" dirty="0"/>
              <a:t>результатов</a:t>
            </a:r>
            <a:r>
              <a:rPr spc="56" dirty="0"/>
              <a:t> </a:t>
            </a:r>
            <a:r>
              <a:rPr spc="-10" dirty="0"/>
              <a:t>проекта</a:t>
            </a:r>
            <a:r>
              <a:rPr spc="25" dirty="0"/>
              <a:t> </a:t>
            </a:r>
            <a:r>
              <a:rPr spc="-5" dirty="0"/>
              <a:t>и</a:t>
            </a:r>
            <a:r>
              <a:rPr spc="-20" dirty="0"/>
              <a:t> </a:t>
            </a:r>
            <a:r>
              <a:rPr lang="ru-RU" spc="-20" dirty="0" smtClean="0"/>
              <a:t/>
            </a:r>
            <a:br>
              <a:rPr lang="ru-RU" spc="-20" dirty="0" smtClean="0"/>
            </a:br>
            <a:r>
              <a:rPr spc="-5" dirty="0" err="1" smtClean="0"/>
              <a:t>проведение</a:t>
            </a:r>
            <a:r>
              <a:rPr spc="-5" dirty="0" smtClean="0"/>
              <a:t> </a:t>
            </a:r>
            <a:r>
              <a:rPr spc="-519" dirty="0" smtClean="0"/>
              <a:t> </a:t>
            </a:r>
            <a:r>
              <a:rPr spc="-5" dirty="0"/>
              <a:t>завершающего</a:t>
            </a:r>
            <a:r>
              <a:rPr spc="20" dirty="0"/>
              <a:t> </a:t>
            </a:r>
            <a:r>
              <a:rPr spc="-5" dirty="0"/>
              <a:t>совещания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76" y="153009"/>
            <a:ext cx="520570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User\Downloads\Логотип проекта мелкий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11668" r="12566" b="11169"/>
          <a:stretch/>
        </p:blipFill>
        <p:spPr bwMode="auto">
          <a:xfrm>
            <a:off x="8545905" y="153009"/>
            <a:ext cx="499905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102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959" y="252868"/>
            <a:ext cx="8196820" cy="550920"/>
          </a:xfrm>
        </p:spPr>
        <p:txBody>
          <a:bodyPr/>
          <a:lstStyle/>
          <a:p>
            <a:r>
              <a:rPr lang="ru-RU" dirty="0"/>
              <a:t>ПРОЕКТ  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«Оптимизация процесса </a:t>
            </a:r>
            <a:b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подготовки к самостоятельной  деятельности детей»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F385F46-FE36-43E0-8AEF-AC9950742405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20</a:t>
            </a:fld>
            <a:endParaRPr lang="ru-RU" dirty="0">
              <a:solidFill>
                <a:srgbClr val="003274"/>
              </a:solidFill>
            </a:endParaRPr>
          </a:p>
        </p:txBody>
      </p:sp>
      <p:pic>
        <p:nvPicPr>
          <p:cNvPr id="280578" name="Picture 2" descr="C:\Users\user\Desktop\проект\библиоте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85" y="1170458"/>
            <a:ext cx="2932621" cy="219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79" name="Picture 3" descr="C:\Users\user\Desktop\проект\закройщ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54" y="1170458"/>
            <a:ext cx="3191286" cy="239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80" name="Picture 4" descr="C:\Users\user\Desktop\проект\больница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68" y="3868442"/>
            <a:ext cx="3444653" cy="257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81" name="Picture 5" descr="C:\Users\user\Desktop\проект\шве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54" y="3828153"/>
            <a:ext cx="3609653" cy="270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8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23" y="247368"/>
            <a:ext cx="5238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058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065" y="210856"/>
            <a:ext cx="56038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058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574" y="223528"/>
            <a:ext cx="6159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Минус 6"/>
          <p:cNvSpPr/>
          <p:nvPr/>
        </p:nvSpPr>
        <p:spPr>
          <a:xfrm>
            <a:off x="-1089062" y="863318"/>
            <a:ext cx="11424863" cy="210867"/>
          </a:xfrm>
          <a:prstGeom prst="mathMinus">
            <a:avLst/>
          </a:prstGeom>
          <a:solidFill>
            <a:schemeClr val="tx2">
              <a:lumMod val="75000"/>
              <a:lumOff val="2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4531" y="2797459"/>
            <a:ext cx="2379177" cy="1408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Примеры алгоритмов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деятельности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ля организации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самостоятельной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деятельности детей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1937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332" y="236777"/>
            <a:ext cx="7385392" cy="550920"/>
          </a:xfrm>
        </p:spPr>
        <p:txBody>
          <a:bodyPr/>
          <a:lstStyle/>
          <a:p>
            <a:r>
              <a:rPr lang="ru-RU" dirty="0"/>
              <a:t>ПРОЕКТ  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«Оптимизация процесса </a:t>
            </a:r>
            <a:b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подготовки к самостоятельной  деятельности детей»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F385F46-FE36-43E0-8AEF-AC9950742405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21</a:t>
            </a:fld>
            <a:endParaRPr lang="ru-RU" dirty="0">
              <a:solidFill>
                <a:srgbClr val="003274"/>
              </a:solidFill>
            </a:endParaRPr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306" y="171747"/>
            <a:ext cx="5238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530" y="154588"/>
            <a:ext cx="56038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1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128" y="233963"/>
            <a:ext cx="6159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Минус 3"/>
          <p:cNvSpPr/>
          <p:nvPr/>
        </p:nvSpPr>
        <p:spPr>
          <a:xfrm>
            <a:off x="-1089061" y="1047964"/>
            <a:ext cx="11445412" cy="133564"/>
          </a:xfrm>
          <a:prstGeom prst="mathMinus">
            <a:avLst/>
          </a:prstGeom>
          <a:solidFill>
            <a:schemeClr val="tx2">
              <a:lumMod val="75000"/>
              <a:lumOff val="2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1605" name="Picture 5" descr="C:\Users\user\Desktop\проект\дп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84" y="1273310"/>
            <a:ext cx="2571839" cy="25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06" name="Picture 6" descr="C:\Users\user\Desktop\проект\пова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262" y="1393986"/>
            <a:ext cx="4048536" cy="24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07" name="Picture 7" descr="C:\Users\user\Desktop\проект\шофер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83" y="4021761"/>
            <a:ext cx="2438133" cy="268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08" name="Picture 8" descr="C:\Users\user\Desktop\проект\военные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46" y="4253214"/>
            <a:ext cx="2373332" cy="237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2102" y="4356240"/>
            <a:ext cx="2922392" cy="8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Примеры визуальных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маркировок на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контейнерах</a:t>
            </a:r>
            <a:endParaRPr lang="ru-RU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28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92074" y="72276"/>
            <a:ext cx="1279525" cy="752129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770" y="161983"/>
            <a:ext cx="527788" cy="62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wnloads\Логотип проекта мелкий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11668" r="12566" b="11169"/>
          <a:stretch/>
        </p:blipFill>
        <p:spPr bwMode="auto">
          <a:xfrm>
            <a:off x="8373647" y="161983"/>
            <a:ext cx="565670" cy="69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486" y="233004"/>
            <a:ext cx="7484240" cy="492443"/>
          </a:xfrm>
        </p:spPr>
        <p:txBody>
          <a:bodyPr/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ПРОЕКТ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«Оптимизация процесса </a:t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подготовки к самостоятельной  деятельности детей»</a:t>
            </a:r>
            <a:endParaRPr lang="en-US" sz="1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89214" y="1185330"/>
            <a:ext cx="1162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БЫЛО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26864" y="1185330"/>
            <a:ext cx="1249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СТАЛО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5458" name="Picture 2" descr="C:\Users\user\Desktop\проект\ФОТО ИННА\20220316_1401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33" y="1762019"/>
            <a:ext cx="3310697" cy="365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59" name="Picture 3" descr="C:\Users\user\Desktop\проект\ФОТО ИННА\20220316_16414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6" r="24615"/>
          <a:stretch/>
        </p:blipFill>
        <p:spPr bwMode="auto">
          <a:xfrm rot="5400000">
            <a:off x="5586056" y="1735485"/>
            <a:ext cx="3708975" cy="362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59" y="5593256"/>
            <a:ext cx="3612656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Отсутствие маркировки</a:t>
            </a:r>
          </a:p>
          <a:p>
            <a:pPr algn="ctr"/>
            <a:r>
              <a:rPr lang="ru-RU" dirty="0" smtClean="0"/>
              <a:t> в групповых центрах активности.</a:t>
            </a:r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70260" y="5724830"/>
            <a:ext cx="3303020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Сделана визуальная разметка</a:t>
            </a:r>
          </a:p>
          <a:p>
            <a:r>
              <a:rPr lang="ru-RU" dirty="0" smtClean="0"/>
              <a:t>игрового пространства группы.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605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92074" y="72276"/>
            <a:ext cx="1279525" cy="752129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770" y="161983"/>
            <a:ext cx="527788" cy="62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wnloads\Логотип проекта мелкий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11668" r="12566" b="11169"/>
          <a:stretch/>
        </p:blipFill>
        <p:spPr bwMode="auto">
          <a:xfrm>
            <a:off x="8373647" y="161983"/>
            <a:ext cx="565670" cy="69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486" y="233004"/>
            <a:ext cx="7484240" cy="492443"/>
          </a:xfrm>
        </p:spPr>
        <p:txBody>
          <a:bodyPr/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ПРОЕКТ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«Оптимизация процесса </a:t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подготовки к самостоятельной  деятельности детей»</a:t>
            </a:r>
            <a:endParaRPr lang="en-US" sz="1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2654" y="1164598"/>
            <a:ext cx="1162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99729" y="1189871"/>
            <a:ext cx="1249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СТАЛО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482" name="Picture 2" descr="C:\Users\user\Desktop\проект\ФОТО ИННА\20220316_1402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86"/>
          <a:stretch/>
        </p:blipFill>
        <p:spPr bwMode="auto">
          <a:xfrm>
            <a:off x="731836" y="2246429"/>
            <a:ext cx="3667875" cy="209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483" name="Picture 3" descr="C:\Users\user\Desktop\проект\ФОТО ИННА\20220316_1642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807" y="1752717"/>
            <a:ext cx="2978936" cy="352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3774" y="4695290"/>
            <a:ext cx="2944140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Центры активности</a:t>
            </a:r>
          </a:p>
          <a:p>
            <a:pPr algn="ctr"/>
            <a:r>
              <a:rPr lang="ru-RU" dirty="0" smtClean="0"/>
              <a:t> визуально не обозначены.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18631" y="5424755"/>
            <a:ext cx="3412024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Сделана визуальная разметка</a:t>
            </a:r>
          </a:p>
          <a:p>
            <a:pPr algn="ctr"/>
            <a:r>
              <a:rPr lang="ru-RU" dirty="0" smtClean="0"/>
              <a:t> игрового пространства.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691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2074" y="72276"/>
            <a:ext cx="1279525" cy="752129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464" y="161983"/>
            <a:ext cx="527788" cy="62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User\Downloads\Логотип проекта мелкий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11668" r="12566" b="11169"/>
          <a:stretch/>
        </p:blipFill>
        <p:spPr bwMode="auto">
          <a:xfrm>
            <a:off x="8314013" y="161983"/>
            <a:ext cx="565670" cy="69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9419" y="95151"/>
            <a:ext cx="7249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ПРОЕКТ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Оптимизация процесса 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подготовки к самостоятельной  деятельности детей»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175485" y="1150705"/>
            <a:ext cx="9520965" cy="311666"/>
          </a:xfrm>
          <a:custGeom>
            <a:avLst/>
            <a:gdLst/>
            <a:ahLst/>
            <a:cxnLst/>
            <a:rect l="l" t="t" r="r" b="b"/>
            <a:pathLst>
              <a:path w="8708390">
                <a:moveTo>
                  <a:pt x="0" y="0"/>
                </a:moveTo>
                <a:lnTo>
                  <a:pt x="8708279" y="0"/>
                </a:lnTo>
              </a:path>
            </a:pathLst>
          </a:custGeom>
          <a:ln w="28575">
            <a:solidFill>
              <a:srgbClr val="2D6AA4"/>
            </a:solidFill>
          </a:ln>
        </p:spPr>
        <p:txBody>
          <a:bodyPr wrap="square" lIns="0" tIns="0" rIns="0" bIns="0" rtlCol="0"/>
          <a:lstStyle/>
          <a:p>
            <a:endParaRPr sz="1744"/>
          </a:p>
        </p:txBody>
      </p:sp>
      <p:sp>
        <p:nvSpPr>
          <p:cNvPr id="3" name="TextBox 2"/>
          <p:cNvSpPr txBox="1"/>
          <p:nvPr/>
        </p:nvSpPr>
        <p:spPr>
          <a:xfrm>
            <a:off x="1511905" y="100070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1292" y="1351075"/>
            <a:ext cx="1249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СТАЛО</a:t>
            </a:r>
            <a:endParaRPr lang="ru-RU" sz="2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7506" name="Picture 2" descr="C:\Users\user\Desktop\проект\ФОТО ИННА\20220316_1401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6" y="1812740"/>
            <a:ext cx="2750145" cy="463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07" name="Picture 3" descr="C:\Users\user\Desktop\проект\ФОТО ИННА\20220316_1641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73"/>
          <a:stretch/>
        </p:blipFill>
        <p:spPr bwMode="auto">
          <a:xfrm rot="5400000">
            <a:off x="5698270" y="2824443"/>
            <a:ext cx="4535871" cy="251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4270" y="1351075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БЫЛО</a:t>
            </a:r>
            <a:endParaRPr lang="ru-RU" sz="2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8016" y="1812740"/>
            <a:ext cx="2228431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Дезорганизация</a:t>
            </a:r>
          </a:p>
          <a:p>
            <a:pPr algn="ctr"/>
            <a:r>
              <a:rPr lang="ru-RU" dirty="0" smtClean="0"/>
              <a:t> при расстановке </a:t>
            </a:r>
          </a:p>
          <a:p>
            <a:pPr algn="ctr"/>
            <a:r>
              <a:rPr lang="ru-RU" dirty="0" smtClean="0"/>
              <a:t>игрового материала</a:t>
            </a:r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3511350" y="2078969"/>
            <a:ext cx="398716" cy="349321"/>
          </a:xfrm>
          <a:prstGeom prst="leftArrow">
            <a:avLst/>
          </a:prstGeom>
          <a:solidFill>
            <a:schemeClr val="tx2">
              <a:lumMod val="50000"/>
              <a:lumOff val="5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1438" y="4151658"/>
            <a:ext cx="2566665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Центры сгруппированы</a:t>
            </a:r>
          </a:p>
          <a:p>
            <a:pPr algn="ctr"/>
            <a:r>
              <a:rPr lang="ru-RU" dirty="0" smtClean="0"/>
              <a:t> и находятся на</a:t>
            </a:r>
          </a:p>
          <a:p>
            <a:pPr algn="ctr"/>
            <a:r>
              <a:rPr lang="ru-RU" dirty="0" smtClean="0"/>
              <a:t> определенных местах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6188305" y="4417014"/>
            <a:ext cx="359596" cy="351068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922" y="225459"/>
            <a:ext cx="5857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678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2074" y="72276"/>
            <a:ext cx="1279525" cy="752129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464" y="161983"/>
            <a:ext cx="527788" cy="62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User\Downloads\Логотип проекта мелкий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11668" r="12566" b="11169"/>
          <a:stretch/>
        </p:blipFill>
        <p:spPr bwMode="auto">
          <a:xfrm>
            <a:off x="8314013" y="161983"/>
            <a:ext cx="565670" cy="69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9419" y="95151"/>
            <a:ext cx="7249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ПРОЕКТ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«Оптимизация процесса 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подготовки к самостоятельной  деятельности детей»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175485" y="854494"/>
            <a:ext cx="9520965" cy="45719"/>
          </a:xfrm>
          <a:custGeom>
            <a:avLst/>
            <a:gdLst/>
            <a:ahLst/>
            <a:cxnLst/>
            <a:rect l="l" t="t" r="r" b="b"/>
            <a:pathLst>
              <a:path w="8708390">
                <a:moveTo>
                  <a:pt x="0" y="0"/>
                </a:moveTo>
                <a:lnTo>
                  <a:pt x="8708279" y="0"/>
                </a:lnTo>
              </a:path>
            </a:pathLst>
          </a:custGeom>
          <a:ln w="28575">
            <a:solidFill>
              <a:srgbClr val="2D6AA4"/>
            </a:solidFill>
          </a:ln>
        </p:spPr>
        <p:txBody>
          <a:bodyPr wrap="square" lIns="0" tIns="0" rIns="0" bIns="0" rtlCol="0"/>
          <a:lstStyle/>
          <a:p>
            <a:endParaRPr sz="1744"/>
          </a:p>
        </p:txBody>
      </p:sp>
      <p:sp>
        <p:nvSpPr>
          <p:cNvPr id="3" name="TextBox 2"/>
          <p:cNvSpPr txBox="1"/>
          <p:nvPr/>
        </p:nvSpPr>
        <p:spPr>
          <a:xfrm>
            <a:off x="1371599" y="1061991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БЫЛО</a:t>
            </a:r>
            <a:endParaRPr lang="ru-RU" sz="2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7443" y="1082539"/>
            <a:ext cx="1249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СТАЛО</a:t>
            </a:r>
            <a:endParaRPr lang="ru-RU" sz="2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8530" name="Picture 2" descr="C:\Users\user\Desktop\проект\ФОТО ИННА\IMG_6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958" y="1523656"/>
            <a:ext cx="3108001" cy="233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531" name="Picture 3" descr="C:\Users\user\Desktop\проект\ФОТО ИННА\IMG_20220615_11314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9" b="9605"/>
          <a:stretch/>
        </p:blipFill>
        <p:spPr bwMode="auto">
          <a:xfrm>
            <a:off x="518855" y="1544204"/>
            <a:ext cx="2020827" cy="219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532" name="Picture 4" descr="C:\Users\user\Desktop\проект\ФОТО ИННА\IMG_20220615_11310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6"/>
          <a:stretch/>
        </p:blipFill>
        <p:spPr bwMode="auto">
          <a:xfrm>
            <a:off x="518856" y="4068566"/>
            <a:ext cx="2039640" cy="237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533" name="Picture 5" descr="C:\Users\user\Desktop\проект\ФОТО ИННА\IMG_60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958" y="4011156"/>
            <a:ext cx="3108001" cy="233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67920" y="1544204"/>
            <a:ext cx="3288721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Временные потери при </a:t>
            </a:r>
          </a:p>
          <a:p>
            <a:pPr algn="ctr"/>
            <a:r>
              <a:rPr lang="ru-RU" dirty="0"/>
              <a:t>п</a:t>
            </a:r>
            <a:r>
              <a:rPr lang="ru-RU" dirty="0" smtClean="0"/>
              <a:t>одготовке к самостоятельной</a:t>
            </a:r>
          </a:p>
          <a:p>
            <a:pPr algn="ctr"/>
            <a:r>
              <a:rPr lang="ru-RU" dirty="0"/>
              <a:t>д</a:t>
            </a:r>
            <a:r>
              <a:rPr lang="ru-RU" dirty="0" smtClean="0"/>
              <a:t>еятельности.</a:t>
            </a:r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2577503" y="1849590"/>
            <a:ext cx="390418" cy="271007"/>
          </a:xfrm>
          <a:prstGeom prst="leftArrow">
            <a:avLst/>
          </a:prstGeom>
          <a:solidFill>
            <a:schemeClr val="tx2">
              <a:lumMod val="50000"/>
              <a:lumOff val="5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3820" y="3528270"/>
            <a:ext cx="3382821" cy="193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Устранены временные потери</a:t>
            </a:r>
          </a:p>
          <a:p>
            <a:pPr algn="ctr"/>
            <a:r>
              <a:rPr lang="ru-RU" dirty="0"/>
              <a:t>н</a:t>
            </a:r>
            <a:r>
              <a:rPr lang="ru-RU" dirty="0" smtClean="0"/>
              <a:t>асыщением среды элементами </a:t>
            </a:r>
          </a:p>
          <a:p>
            <a:pPr algn="ctr"/>
            <a:r>
              <a:rPr lang="ru-RU" dirty="0" smtClean="0"/>
              <a:t>«бережливого пространства»</a:t>
            </a:r>
          </a:p>
          <a:p>
            <a:pPr algn="ctr"/>
            <a:r>
              <a:rPr lang="ru-RU" dirty="0"/>
              <a:t>п</a:t>
            </a:r>
            <a:r>
              <a:rPr lang="ru-RU" dirty="0" smtClean="0"/>
              <a:t>утем мотивации самостоятельной</a:t>
            </a:r>
          </a:p>
          <a:p>
            <a:pPr algn="ctr"/>
            <a:r>
              <a:rPr lang="ru-RU" dirty="0"/>
              <a:t>д</a:t>
            </a:r>
            <a:r>
              <a:rPr lang="ru-RU" dirty="0" smtClean="0"/>
              <a:t>еятельности воспитанников.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5917914" y="4733055"/>
            <a:ext cx="472611" cy="381890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663" y="139165"/>
            <a:ext cx="585787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704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2074" y="72276"/>
            <a:ext cx="6884079" cy="752129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ПРОЕКТ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  <a:lumOff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Оптимизация процесса </a:t>
            </a:r>
            <a:br>
              <a:rPr lang="ru-RU" b="1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подготовки к самостоятельной  деятельности детей»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464" y="161983"/>
            <a:ext cx="527788" cy="62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User\Downloads\Логотип проекта мелкий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11668" r="12566" b="11169"/>
          <a:stretch/>
        </p:blipFill>
        <p:spPr bwMode="auto">
          <a:xfrm>
            <a:off x="8314013" y="161983"/>
            <a:ext cx="565670" cy="69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554" name="Picture 2" descr="C:\Users\user\Desktop\проект\ФОТО ИННА\IMG_6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54" y="1550724"/>
            <a:ext cx="4274294" cy="320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06423" y="1089059"/>
            <a:ext cx="1249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СТАЛО</a:t>
            </a:r>
            <a:endParaRPr lang="ru-RU" sz="24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79555" name="Picture 3" descr="C:\Users\user\Desktop\проект\ФОТО ИННА\IMG_20220615_1130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4"/>
          <a:stretch/>
        </p:blipFill>
        <p:spPr bwMode="auto">
          <a:xfrm>
            <a:off x="645875" y="1550722"/>
            <a:ext cx="3358167" cy="363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6048" y="1089057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БЫЛО</a:t>
            </a:r>
            <a:endParaRPr lang="ru-RU" sz="24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016" y="5393933"/>
            <a:ext cx="3704797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Отсутствие алгоритмов действия.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33399" y="5182975"/>
            <a:ext cx="3662990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Размещены алгоритмы действия</a:t>
            </a:r>
          </a:p>
          <a:p>
            <a:pPr algn="ctr"/>
            <a:r>
              <a:rPr lang="ru-RU" dirty="0"/>
              <a:t>в</a:t>
            </a:r>
            <a:r>
              <a:rPr lang="ru-RU" dirty="0" smtClean="0"/>
              <a:t> центрах активности.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474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593" y="73126"/>
            <a:ext cx="7750546" cy="826380"/>
          </a:xfrm>
        </p:spPr>
        <p:txBody>
          <a:bodyPr/>
          <a:lstStyle/>
          <a:p>
            <a:r>
              <a:rPr lang="ru-RU" dirty="0"/>
              <a:t>ПРОЕКТ 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«Оптимизация процесса </a:t>
            </a:r>
            <a:b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подготовки к самостоятельной  деятельности детей»</a:t>
            </a:r>
            <a:b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F385F46-FE36-43E0-8AEF-AC9950742405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27</a:t>
            </a:fld>
            <a:endParaRPr lang="ru-RU" dirty="0">
              <a:solidFill>
                <a:srgbClr val="003274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469" y="153009"/>
            <a:ext cx="520570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76" y="155409"/>
            <a:ext cx="5000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9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237" y="176436"/>
            <a:ext cx="5857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6798" y="5800786"/>
            <a:ext cx="6448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Спасибо за внимание!</a:t>
            </a:r>
            <a:endParaRPr lang="ru-RU" sz="4400" b="1" dirty="0"/>
          </a:p>
        </p:txBody>
      </p:sp>
      <p:pic>
        <p:nvPicPr>
          <p:cNvPr id="279556" name="Picture 4" descr="C:\Users\user\Desktop\проект\ФОТО ИННА\image-16-06-22-02-12.jpe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783" y="1090059"/>
            <a:ext cx="4862686" cy="471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195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36095" y="52987"/>
            <a:ext cx="1279525" cy="752129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892" y="161983"/>
            <a:ext cx="527788" cy="62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wnloads\Логотип проекта мелкий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11668" r="12566" b="11169"/>
          <a:stretch/>
        </p:blipFill>
        <p:spPr bwMode="auto">
          <a:xfrm>
            <a:off x="8343666" y="125970"/>
            <a:ext cx="565670" cy="69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763" y="162322"/>
            <a:ext cx="63140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КОМАНДА ПРОЕКТА: </a:t>
            </a:r>
            <a:r>
              <a:rPr lang="ru-RU" alt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«Оптимизация процесса подготовки                       к самостоятельной  деятельности детей»</a:t>
            </a:r>
            <a:r>
              <a:rPr lang="ru-RU" alt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alt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alt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8" name="AutoShape 250"/>
          <p:cNvSpPr>
            <a:spLocks noChangeArrowheads="1"/>
          </p:cNvSpPr>
          <p:nvPr/>
        </p:nvSpPr>
        <p:spPr bwMode="auto">
          <a:xfrm>
            <a:off x="675858" y="1009455"/>
            <a:ext cx="8546233" cy="196688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0" tIns="0" rIns="0" bIns="11906" anchor="b">
            <a:spAutoFit/>
          </a:bodyPr>
          <a:lstStyle/>
          <a:p>
            <a:pPr indent="76518"/>
            <a:r>
              <a:rPr lang="ru-RU" sz="1200" b="1" dirty="0">
                <a:solidFill>
                  <a:srgbClr val="000000"/>
                </a:solidFill>
              </a:rPr>
              <a:t>Руководство проекта (непосредственно отвечающие за результат проекта, принимающие основные решения)</a:t>
            </a:r>
          </a:p>
        </p:txBody>
      </p:sp>
      <p:sp>
        <p:nvSpPr>
          <p:cNvPr id="9" name="AutoShape 250"/>
          <p:cNvSpPr>
            <a:spLocks noChangeArrowheads="1"/>
          </p:cNvSpPr>
          <p:nvPr/>
        </p:nvSpPr>
        <p:spPr bwMode="auto">
          <a:xfrm>
            <a:off x="675861" y="2754273"/>
            <a:ext cx="8546232" cy="227466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0" tIns="0" rIns="0" bIns="11906" anchor="b">
            <a:spAutoFit/>
          </a:bodyPr>
          <a:lstStyle/>
          <a:p>
            <a:pPr indent="76518" algn="ctr"/>
            <a:r>
              <a:rPr lang="ru-RU" sz="1400" b="1" dirty="0">
                <a:solidFill>
                  <a:srgbClr val="000000"/>
                </a:solidFill>
              </a:rPr>
              <a:t>Команда проекта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65942" y="1431027"/>
            <a:ext cx="1749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2060"/>
                </a:solidFill>
              </a:rPr>
              <a:t>Синичкина И.В.,</a:t>
            </a:r>
            <a:endParaRPr lang="ru-RU" sz="800" b="1" dirty="0">
              <a:solidFill>
                <a:srgbClr val="002060"/>
              </a:solidFill>
            </a:endParaRPr>
          </a:p>
          <a:p>
            <a:pPr algn="ctr">
              <a:buClr>
                <a:srgbClr val="002960"/>
              </a:buClr>
            </a:pPr>
            <a:r>
              <a:rPr lang="ru-RU" sz="800" i="1" dirty="0">
                <a:solidFill>
                  <a:srgbClr val="000000"/>
                </a:solidFill>
              </a:rPr>
              <a:t>заведующая МБДОУ</a:t>
            </a:r>
          </a:p>
          <a:p>
            <a:pPr algn="ctr">
              <a:buClr>
                <a:srgbClr val="002960"/>
              </a:buClr>
            </a:pPr>
            <a:r>
              <a:rPr lang="ru-RU" sz="800" i="1" dirty="0">
                <a:solidFill>
                  <a:srgbClr val="000000"/>
                </a:solidFill>
              </a:rPr>
              <a:t>«Детский сад № </a:t>
            </a:r>
            <a:r>
              <a:rPr lang="ru-RU" sz="800" i="1" dirty="0" smtClean="0">
                <a:solidFill>
                  <a:srgbClr val="000000"/>
                </a:solidFill>
              </a:rPr>
              <a:t>47» </a:t>
            </a:r>
            <a:r>
              <a:rPr lang="ru-RU" sz="800" i="1" dirty="0">
                <a:solidFill>
                  <a:srgbClr val="000000"/>
                </a:solidFill>
              </a:rPr>
              <a:t>комбинированного </a:t>
            </a:r>
            <a:r>
              <a:rPr lang="ru-RU" sz="800" i="1" dirty="0" smtClean="0">
                <a:solidFill>
                  <a:srgbClr val="000000"/>
                </a:solidFill>
              </a:rPr>
              <a:t>вида</a:t>
            </a:r>
            <a:endParaRPr lang="en-US" sz="800" i="1" dirty="0">
              <a:solidFill>
                <a:srgbClr val="000000"/>
              </a:solidFill>
            </a:endParaRPr>
          </a:p>
        </p:txBody>
      </p:sp>
      <p:sp>
        <p:nvSpPr>
          <p:cNvPr id="18" name="Rectangle 165"/>
          <p:cNvSpPr txBox="1"/>
          <p:nvPr/>
        </p:nvSpPr>
        <p:spPr>
          <a:xfrm>
            <a:off x="5697862" y="2027671"/>
            <a:ext cx="161243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ru-RU" sz="900" b="1" dirty="0">
                <a:solidFill>
                  <a:srgbClr val="000000"/>
                </a:solidFill>
              </a:rPr>
              <a:t>Руководитель проекта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5486" y="4414101"/>
            <a:ext cx="1749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2960"/>
              </a:buClr>
            </a:pPr>
            <a:r>
              <a:rPr lang="ru-RU" sz="800" b="1" dirty="0" err="1" smtClean="0">
                <a:solidFill>
                  <a:srgbClr val="002060"/>
                </a:solidFill>
              </a:rPr>
              <a:t>Пересада</a:t>
            </a:r>
            <a:r>
              <a:rPr lang="ru-RU" sz="800" b="1" dirty="0" smtClean="0">
                <a:solidFill>
                  <a:srgbClr val="002060"/>
                </a:solidFill>
              </a:rPr>
              <a:t> Н.В.,</a:t>
            </a:r>
            <a:endParaRPr lang="ru-RU" sz="800" b="1" dirty="0">
              <a:solidFill>
                <a:srgbClr val="002060"/>
              </a:solidFill>
            </a:endParaRPr>
          </a:p>
          <a:p>
            <a:pPr algn="ctr">
              <a:buClr>
                <a:srgbClr val="002960"/>
              </a:buClr>
            </a:pPr>
            <a:r>
              <a:rPr lang="ru-RU" sz="800" dirty="0" smtClean="0"/>
              <a:t>помощник воспитателя</a:t>
            </a:r>
          </a:p>
          <a:p>
            <a:pPr marL="171450" indent="-171450" algn="ctr">
              <a:buClr>
                <a:srgbClr val="002960"/>
              </a:buClr>
              <a:buFont typeface="Arial" pitchFamily="34" charset="0"/>
              <a:buChar char="•"/>
            </a:pPr>
            <a:r>
              <a:rPr lang="ru-RU" sz="800" dirty="0" smtClean="0"/>
              <a:t>Роль: основной исполнитель</a:t>
            </a:r>
            <a:endParaRPr lang="ru-RU" sz="800" dirty="0"/>
          </a:p>
        </p:txBody>
      </p:sp>
      <p:sp>
        <p:nvSpPr>
          <p:cNvPr id="21" name="Rectangle 53"/>
          <p:cNvSpPr txBox="1"/>
          <p:nvPr/>
        </p:nvSpPr>
        <p:spPr>
          <a:xfrm>
            <a:off x="3030791" y="4454297"/>
            <a:ext cx="951590" cy="22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r>
              <a:rPr lang="ru-RU" sz="800" b="1" dirty="0" smtClean="0">
                <a:solidFill>
                  <a:srgbClr val="000000"/>
                </a:solidFill>
              </a:rPr>
              <a:t>Чугунова Т.И.,</a:t>
            </a:r>
            <a:endParaRPr lang="ru-RU" sz="800" b="1" dirty="0">
              <a:solidFill>
                <a:srgbClr val="000000"/>
              </a:solidFill>
            </a:endParaRPr>
          </a:p>
          <a:p>
            <a:pPr algn="ctr">
              <a:buClr>
                <a:srgbClr val="002960"/>
              </a:buClr>
            </a:pPr>
            <a:r>
              <a:rPr lang="ru-RU" sz="800" i="1" dirty="0">
                <a:solidFill>
                  <a:srgbClr val="000000"/>
                </a:solidFill>
              </a:rPr>
              <a:t>с</a:t>
            </a:r>
            <a:r>
              <a:rPr lang="ru-RU" sz="800" i="1" dirty="0" smtClean="0">
                <a:solidFill>
                  <a:srgbClr val="000000"/>
                </a:solidFill>
              </a:rPr>
              <a:t>тарший воспитатель </a:t>
            </a:r>
            <a:endParaRPr lang="en-US" sz="800" i="1" dirty="0">
              <a:solidFill>
                <a:srgbClr val="000000"/>
              </a:solidFill>
            </a:endParaRPr>
          </a:p>
        </p:txBody>
      </p:sp>
      <p:sp>
        <p:nvSpPr>
          <p:cNvPr id="22" name="Rectangle 165"/>
          <p:cNvSpPr txBox="1"/>
          <p:nvPr/>
        </p:nvSpPr>
        <p:spPr>
          <a:xfrm>
            <a:off x="2896334" y="4853073"/>
            <a:ext cx="1612434" cy="10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ru-RU" sz="692" b="1" dirty="0">
                <a:solidFill>
                  <a:srgbClr val="000000"/>
                </a:solidFill>
              </a:rPr>
              <a:t>Роль: </a:t>
            </a:r>
            <a:r>
              <a:rPr lang="ru-RU" sz="692" b="1" dirty="0" smtClean="0">
                <a:solidFill>
                  <a:srgbClr val="000000"/>
                </a:solidFill>
              </a:rPr>
              <a:t>координатор</a:t>
            </a:r>
            <a:endParaRPr lang="en-US" sz="692" b="1" dirty="0">
              <a:solidFill>
                <a:srgbClr val="000000"/>
              </a:solidFill>
            </a:endParaRPr>
          </a:p>
        </p:txBody>
      </p:sp>
      <p:sp>
        <p:nvSpPr>
          <p:cNvPr id="23" name="Rectangle 165"/>
          <p:cNvSpPr txBox="1"/>
          <p:nvPr/>
        </p:nvSpPr>
        <p:spPr>
          <a:xfrm>
            <a:off x="5481596" y="4852923"/>
            <a:ext cx="1612434" cy="10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ru-RU" sz="692" b="1" dirty="0">
                <a:solidFill>
                  <a:srgbClr val="000000"/>
                </a:solidFill>
              </a:rPr>
              <a:t>Роль: </a:t>
            </a:r>
            <a:r>
              <a:rPr lang="ru-RU" sz="692" b="1" dirty="0" smtClean="0">
                <a:solidFill>
                  <a:srgbClr val="000000"/>
                </a:solidFill>
              </a:rPr>
              <a:t> </a:t>
            </a:r>
            <a:r>
              <a:rPr lang="ru-RU" sz="692" b="1" dirty="0">
                <a:solidFill>
                  <a:srgbClr val="000000"/>
                </a:solidFill>
              </a:rPr>
              <a:t>исполнитель</a:t>
            </a:r>
            <a:endParaRPr lang="en-US" sz="692" b="1" dirty="0">
              <a:solidFill>
                <a:srgbClr val="000000"/>
              </a:solidFill>
            </a:endParaRPr>
          </a:p>
        </p:txBody>
      </p:sp>
      <p:sp>
        <p:nvSpPr>
          <p:cNvPr id="24" name="Rectangle 165"/>
          <p:cNvSpPr txBox="1"/>
          <p:nvPr/>
        </p:nvSpPr>
        <p:spPr>
          <a:xfrm>
            <a:off x="8184623" y="4947030"/>
            <a:ext cx="1612434" cy="10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ru-RU" sz="692" b="1" dirty="0">
                <a:solidFill>
                  <a:srgbClr val="000000"/>
                </a:solidFill>
              </a:rPr>
              <a:t>Роль: </a:t>
            </a:r>
            <a:r>
              <a:rPr lang="ru-RU" sz="692" b="1" dirty="0" smtClean="0">
                <a:solidFill>
                  <a:srgbClr val="000000"/>
                </a:solidFill>
              </a:rPr>
              <a:t> основной исполнитель</a:t>
            </a:r>
            <a:endParaRPr lang="en-US" sz="692" b="1" dirty="0">
              <a:solidFill>
                <a:srgbClr val="000000"/>
              </a:solidFill>
            </a:endParaRPr>
          </a:p>
        </p:txBody>
      </p:sp>
      <p:sp>
        <p:nvSpPr>
          <p:cNvPr id="25" name="Rectangle 165"/>
          <p:cNvSpPr txBox="1"/>
          <p:nvPr/>
        </p:nvSpPr>
        <p:spPr>
          <a:xfrm>
            <a:off x="6480943" y="6087056"/>
            <a:ext cx="1612434" cy="10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ru-RU" sz="692" b="1" dirty="0">
                <a:solidFill>
                  <a:srgbClr val="000000"/>
                </a:solidFill>
              </a:rPr>
              <a:t>Роль: основной исполнитель</a:t>
            </a:r>
            <a:endParaRPr lang="en-US" sz="692" b="1" dirty="0">
              <a:solidFill>
                <a:srgbClr val="000000"/>
              </a:solidFill>
            </a:endParaRPr>
          </a:p>
        </p:txBody>
      </p:sp>
      <p:sp>
        <p:nvSpPr>
          <p:cNvPr id="26" name="Rectangle 165"/>
          <p:cNvSpPr txBox="1"/>
          <p:nvPr/>
        </p:nvSpPr>
        <p:spPr>
          <a:xfrm>
            <a:off x="4142757" y="6103275"/>
            <a:ext cx="1612434" cy="10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ru-RU" sz="692" b="1" dirty="0">
                <a:solidFill>
                  <a:srgbClr val="000000"/>
                </a:solidFill>
              </a:rPr>
              <a:t>Роль: основной исполнитель</a:t>
            </a:r>
            <a:endParaRPr lang="en-US" sz="692" b="1" dirty="0">
              <a:solidFill>
                <a:srgbClr val="000000"/>
              </a:solidFill>
            </a:endParaRPr>
          </a:p>
        </p:txBody>
      </p:sp>
      <p:sp>
        <p:nvSpPr>
          <p:cNvPr id="27" name="Rectangle 165"/>
          <p:cNvSpPr txBox="1"/>
          <p:nvPr/>
        </p:nvSpPr>
        <p:spPr>
          <a:xfrm>
            <a:off x="1661254" y="6114079"/>
            <a:ext cx="1612434" cy="10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ru-RU" sz="692" b="1" dirty="0">
                <a:solidFill>
                  <a:srgbClr val="000000"/>
                </a:solidFill>
              </a:rPr>
              <a:t>Роль: основной исполнитель</a:t>
            </a:r>
            <a:endParaRPr lang="en-US" sz="692" b="1" dirty="0">
              <a:solidFill>
                <a:srgbClr val="000000"/>
              </a:solidFill>
            </a:endParaRPr>
          </a:p>
        </p:txBody>
      </p:sp>
      <p:sp>
        <p:nvSpPr>
          <p:cNvPr id="28" name="Rectangle 53"/>
          <p:cNvSpPr txBox="1"/>
          <p:nvPr/>
        </p:nvSpPr>
        <p:spPr>
          <a:xfrm>
            <a:off x="1991676" y="5818851"/>
            <a:ext cx="951590" cy="22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800" b="1" dirty="0" smtClean="0">
                <a:solidFill>
                  <a:srgbClr val="002060"/>
                </a:solidFill>
              </a:rPr>
              <a:t>Борисова Г.В.,</a:t>
            </a:r>
            <a:endParaRPr lang="ru-RU" sz="800" b="1" dirty="0">
              <a:solidFill>
                <a:srgbClr val="002060"/>
              </a:solidFill>
            </a:endParaRPr>
          </a:p>
          <a:p>
            <a:pPr>
              <a:buClr>
                <a:srgbClr val="002960"/>
              </a:buClr>
            </a:pPr>
            <a:r>
              <a:rPr lang="ru-RU" sz="800" i="1" dirty="0"/>
              <a:t>воспитатель</a:t>
            </a:r>
          </a:p>
          <a:p>
            <a:pPr>
              <a:buClr>
                <a:srgbClr val="002960"/>
              </a:buClr>
            </a:pP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29" name="Rectangle 53"/>
          <p:cNvSpPr txBox="1"/>
          <p:nvPr/>
        </p:nvSpPr>
        <p:spPr>
          <a:xfrm>
            <a:off x="4447471" y="5822950"/>
            <a:ext cx="951590" cy="18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r>
              <a:rPr lang="ru-RU" sz="800" b="1" dirty="0" err="1" smtClean="0">
                <a:solidFill>
                  <a:schemeClr val="accent4">
                    <a:lumMod val="75000"/>
                  </a:schemeClr>
                </a:solidFill>
              </a:rPr>
              <a:t>Кокалевская</a:t>
            </a:r>
            <a:r>
              <a:rPr lang="ru-RU" sz="800" b="1" dirty="0" smtClean="0">
                <a:solidFill>
                  <a:schemeClr val="accent4">
                    <a:lumMod val="75000"/>
                  </a:schemeClr>
                </a:solidFill>
              </a:rPr>
              <a:t> М.В.,</a:t>
            </a:r>
            <a:endParaRPr lang="ru-RU" sz="8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Clr>
                <a:srgbClr val="002960"/>
              </a:buClr>
            </a:pPr>
            <a:r>
              <a:rPr lang="ru-RU" sz="800" i="1" dirty="0"/>
              <a:t>воспитатель</a:t>
            </a:r>
          </a:p>
          <a:p>
            <a:pPr>
              <a:buClr>
                <a:srgbClr val="002960"/>
              </a:buClr>
            </a:pP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30" name="Rectangle 53"/>
          <p:cNvSpPr txBox="1"/>
          <p:nvPr/>
        </p:nvSpPr>
        <p:spPr>
          <a:xfrm>
            <a:off x="5639320" y="4439211"/>
            <a:ext cx="951590" cy="22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r>
              <a:rPr lang="ru-RU" sz="800" i="1" dirty="0" err="1" smtClean="0"/>
              <a:t>Тупикова</a:t>
            </a:r>
            <a:r>
              <a:rPr lang="ru-RU" sz="800" i="1" dirty="0" smtClean="0"/>
              <a:t> Н.Н.,</a:t>
            </a:r>
          </a:p>
          <a:p>
            <a:pPr algn="ctr">
              <a:buClr>
                <a:srgbClr val="002960"/>
              </a:buClr>
            </a:pPr>
            <a:r>
              <a:rPr lang="ru-RU" sz="800" i="1" dirty="0" smtClean="0"/>
              <a:t>старший </a:t>
            </a:r>
            <a:endParaRPr lang="ru-RU" sz="800" i="1" dirty="0"/>
          </a:p>
          <a:p>
            <a:pPr algn="ctr">
              <a:buClr>
                <a:srgbClr val="002960"/>
              </a:buClr>
            </a:pPr>
            <a:r>
              <a:rPr lang="ru-RU" sz="800" i="1" dirty="0"/>
              <a:t>воспитатель</a:t>
            </a:r>
          </a:p>
          <a:p>
            <a:pPr>
              <a:buClr>
                <a:srgbClr val="002960"/>
              </a:buClr>
            </a:pP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31" name="Rectangle 53"/>
          <p:cNvSpPr txBox="1"/>
          <p:nvPr/>
        </p:nvSpPr>
        <p:spPr>
          <a:xfrm>
            <a:off x="8319571" y="4632599"/>
            <a:ext cx="1078809" cy="22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r>
              <a:rPr lang="ru-RU" sz="800" b="1" dirty="0" err="1" smtClean="0">
                <a:solidFill>
                  <a:srgbClr val="002060"/>
                </a:solidFill>
              </a:rPr>
              <a:t>Кондратова</a:t>
            </a:r>
            <a:r>
              <a:rPr lang="ru-RU" sz="800" b="1" dirty="0" smtClean="0">
                <a:solidFill>
                  <a:srgbClr val="002060"/>
                </a:solidFill>
              </a:rPr>
              <a:t> О.В.,</a:t>
            </a:r>
            <a:endParaRPr lang="ru-RU" sz="800" b="1" dirty="0">
              <a:solidFill>
                <a:srgbClr val="002060"/>
              </a:solidFill>
            </a:endParaRPr>
          </a:p>
          <a:p>
            <a:pPr algn="ctr">
              <a:buClr>
                <a:srgbClr val="002960"/>
              </a:buClr>
            </a:pPr>
            <a:r>
              <a:rPr lang="ru-RU" sz="800" i="1" dirty="0" smtClean="0">
                <a:solidFill>
                  <a:srgbClr val="000000"/>
                </a:solidFill>
              </a:rPr>
              <a:t>воспитатель</a:t>
            </a:r>
            <a:endParaRPr lang="en-US" sz="800" i="1" dirty="0">
              <a:solidFill>
                <a:srgbClr val="000000"/>
              </a:solidFill>
            </a:endParaRPr>
          </a:p>
        </p:txBody>
      </p:sp>
      <p:sp>
        <p:nvSpPr>
          <p:cNvPr id="32" name="Rectangle 53"/>
          <p:cNvSpPr txBox="1"/>
          <p:nvPr/>
        </p:nvSpPr>
        <p:spPr>
          <a:xfrm>
            <a:off x="6849888" y="5814055"/>
            <a:ext cx="951590" cy="22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r>
              <a:rPr lang="ru-RU" sz="800" b="1" dirty="0" smtClean="0">
                <a:solidFill>
                  <a:srgbClr val="002060"/>
                </a:solidFill>
              </a:rPr>
              <a:t>Медведева Я.Н.,</a:t>
            </a:r>
            <a:endParaRPr lang="ru-RU" sz="800" b="1" dirty="0">
              <a:solidFill>
                <a:srgbClr val="002060"/>
              </a:solidFill>
            </a:endParaRPr>
          </a:p>
          <a:p>
            <a:pPr algn="ctr">
              <a:buClr>
                <a:srgbClr val="002960"/>
              </a:buClr>
            </a:pPr>
            <a:r>
              <a:rPr lang="ru-RU" sz="800" i="1" dirty="0"/>
              <a:t>воспитатель</a:t>
            </a:r>
          </a:p>
          <a:p>
            <a:pPr algn="ctr">
              <a:buClr>
                <a:srgbClr val="002960"/>
              </a:buClr>
            </a:pPr>
            <a:endParaRPr lang="en-US" sz="800" dirty="0">
              <a:solidFill>
                <a:srgbClr val="000000"/>
              </a:solidFill>
            </a:endParaRPr>
          </a:p>
          <a:p>
            <a:pPr algn="ctr">
              <a:buClr>
                <a:srgbClr val="002960"/>
              </a:buClr>
            </a:pPr>
            <a:endParaRPr lang="ru-RU" sz="800" b="1" dirty="0">
              <a:solidFill>
                <a:srgbClr val="000000"/>
              </a:solidFill>
            </a:endParaRPr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434" y="4110837"/>
            <a:ext cx="1109663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545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56" y="4173731"/>
            <a:ext cx="1011978" cy="151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54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07" y="1342349"/>
            <a:ext cx="1036081" cy="134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546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978" y="3058779"/>
            <a:ext cx="962607" cy="139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user\Desktop\фото 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195" y="3061304"/>
            <a:ext cx="939186" cy="135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Пересада Н.В 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13" y="3047917"/>
            <a:ext cx="861165" cy="127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ser\Desktop\IMG-20220316-WA00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62" y="4907289"/>
            <a:ext cx="1068512" cy="133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user\Desktop\photoeditorsdk-expor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307" y="3114731"/>
            <a:ext cx="1482073" cy="133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6530" y="6246856"/>
            <a:ext cx="17443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dirty="0" err="1" smtClean="0"/>
              <a:t>Автомонова</a:t>
            </a:r>
            <a:r>
              <a:rPr lang="ru-RU" sz="800" dirty="0" smtClean="0"/>
              <a:t> Н.В</a:t>
            </a:r>
            <a:r>
              <a:rPr lang="ru-RU" sz="1000" dirty="0" smtClean="0"/>
              <a:t>.,</a:t>
            </a:r>
          </a:p>
          <a:p>
            <a:r>
              <a:rPr lang="ru-RU" sz="800" dirty="0" smtClean="0"/>
              <a:t>       помощник воспитателя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smtClean="0"/>
              <a:t>Роль: основной исполнитель</a:t>
            </a:r>
            <a:endParaRPr lang="ru-RU" sz="800" dirty="0"/>
          </a:p>
        </p:txBody>
      </p:sp>
      <p:pic>
        <p:nvPicPr>
          <p:cNvPr id="275463" name="Picture 7" descr="C:\Users\user\Desktop\IMG_E431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785" y="4319053"/>
            <a:ext cx="945022" cy="146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239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Прямоугольник 107"/>
          <p:cNvSpPr/>
          <p:nvPr/>
        </p:nvSpPr>
        <p:spPr>
          <a:xfrm>
            <a:off x="2" y="65200"/>
            <a:ext cx="1279525" cy="752129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object 2"/>
          <p:cNvSpPr/>
          <p:nvPr/>
        </p:nvSpPr>
        <p:spPr>
          <a:xfrm>
            <a:off x="502686" y="6451457"/>
            <a:ext cx="8887029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295" y="0"/>
                </a:lnTo>
              </a:path>
            </a:pathLst>
          </a:custGeom>
          <a:ln w="9525">
            <a:solidFill>
              <a:srgbClr val="2D6AA4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6" name="object 6"/>
          <p:cNvSpPr/>
          <p:nvPr/>
        </p:nvSpPr>
        <p:spPr>
          <a:xfrm>
            <a:off x="6236580" y="1130703"/>
            <a:ext cx="38853" cy="35971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7" name="object 7"/>
          <p:cNvSpPr/>
          <p:nvPr/>
        </p:nvSpPr>
        <p:spPr>
          <a:xfrm>
            <a:off x="7349338" y="1130703"/>
            <a:ext cx="38853" cy="35971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8" name="object 8"/>
          <p:cNvSpPr/>
          <p:nvPr/>
        </p:nvSpPr>
        <p:spPr>
          <a:xfrm>
            <a:off x="8413527" y="1130703"/>
            <a:ext cx="38853" cy="35971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9" name="object 9"/>
          <p:cNvSpPr txBox="1"/>
          <p:nvPr/>
        </p:nvSpPr>
        <p:spPr>
          <a:xfrm>
            <a:off x="7188613" y="4269137"/>
            <a:ext cx="2103904" cy="189064"/>
          </a:xfrm>
          <a:prstGeom prst="rect">
            <a:avLst/>
          </a:prstGeom>
        </p:spPr>
        <p:txBody>
          <a:bodyPr vert="horz" wrap="square" lIns="0" tIns="12951" rIns="0" bIns="0" rtlCol="0">
            <a:spAutoFit/>
          </a:bodyPr>
          <a:lstStyle/>
          <a:p>
            <a:pPr marL="12952">
              <a:spcBef>
                <a:spcPts val="102"/>
              </a:spcBef>
            </a:pPr>
            <a:r>
              <a:rPr sz="1121" b="1" spc="-5" dirty="0">
                <a:latin typeface="Arial"/>
                <a:cs typeface="Arial"/>
              </a:rPr>
              <a:t>Итого: </a:t>
            </a:r>
            <a:r>
              <a:rPr lang="en-US" sz="1121" b="1" spc="-5" dirty="0" smtClean="0">
                <a:latin typeface="Arial"/>
                <a:cs typeface="Arial"/>
              </a:rPr>
              <a:t> </a:t>
            </a:r>
            <a:r>
              <a:rPr lang="ru-RU" sz="1121" b="1" spc="-5" dirty="0" smtClean="0">
                <a:latin typeface="Arial"/>
                <a:cs typeface="Arial"/>
              </a:rPr>
              <a:t>2,6  </a:t>
            </a:r>
            <a:r>
              <a:rPr sz="1121" b="1" spc="-5" dirty="0" err="1" smtClean="0">
                <a:latin typeface="Arial"/>
                <a:cs typeface="Arial"/>
              </a:rPr>
              <a:t>средний</a:t>
            </a:r>
            <a:r>
              <a:rPr sz="1121" b="1" spc="-5" dirty="0" smtClean="0">
                <a:latin typeface="Arial"/>
                <a:cs typeface="Arial"/>
              </a:rPr>
              <a:t> </a:t>
            </a:r>
            <a:r>
              <a:rPr sz="1121" b="1" spc="-5" dirty="0" err="1">
                <a:latin typeface="Arial"/>
                <a:cs typeface="Arial"/>
              </a:rPr>
              <a:t>балл</a:t>
            </a:r>
            <a:r>
              <a:rPr sz="1121" b="1" spc="259" dirty="0">
                <a:latin typeface="Arial"/>
                <a:cs typeface="Arial"/>
              </a:rPr>
              <a:t> </a:t>
            </a:r>
            <a:endParaRPr sz="1121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486" y="201471"/>
            <a:ext cx="7647028" cy="505520"/>
          </a:xfrm>
          <a:prstGeom prst="rect">
            <a:avLst/>
          </a:prstGeom>
        </p:spPr>
        <p:txBody>
          <a:bodyPr vert="horz" wrap="square" lIns="0" tIns="12951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952">
              <a:spcBef>
                <a:spcPts val="102"/>
              </a:spcBef>
              <a:tabLst>
                <a:tab pos="1986086" algn="l"/>
              </a:tabLst>
            </a:pPr>
            <a:r>
              <a:rPr lang="ru-RU" sz="160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АНКЕТИРОВАНИЕ</a:t>
            </a:r>
            <a:r>
              <a:rPr lang="ru-RU" sz="1600" spc="5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sz="160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285E"/>
                  </a:solidFill>
                </a:uFill>
              </a:rPr>
              <a:t>1 </a:t>
            </a:r>
            <a:r>
              <a:rPr lang="ru-RU" sz="16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ЗАКАЗЧИКОВ</a:t>
            </a:r>
            <a:r>
              <a:rPr lang="ru-RU" sz="160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ПРОЦЕССА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spc="-5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</a:t>
            </a:r>
            <a:r>
              <a:rPr lang="ru-RU" alt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птимизация процесса        подготовки  к самостоятельной деятельности детей</a:t>
            </a:r>
            <a:r>
              <a:rPr lang="ru-RU" sz="1600" spc="-5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6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2684" y="4556819"/>
            <a:ext cx="337144" cy="1052275"/>
          </a:xfrm>
          <a:prstGeom prst="rect">
            <a:avLst/>
          </a:prstGeom>
          <a:ln w="3175">
            <a:solidFill>
              <a:srgbClr val="006FC0"/>
            </a:solidFill>
          </a:ln>
        </p:spPr>
        <p:txBody>
          <a:bodyPr vert="vert270" wrap="square" lIns="0" tIns="2591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1121">
              <a:latin typeface="Times New Roman"/>
              <a:cs typeface="Times New Roman"/>
            </a:endParaRPr>
          </a:p>
          <a:p>
            <a:pPr marL="64756"/>
            <a:r>
              <a:rPr sz="1070" b="1" dirty="0">
                <a:latin typeface="Arial"/>
                <a:cs typeface="Arial"/>
              </a:rPr>
              <a:t>Комментарии</a:t>
            </a:r>
            <a:endParaRPr sz="107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02350" y="4634357"/>
            <a:ext cx="2515099" cy="358044"/>
          </a:xfrm>
          <a:prstGeom prst="rect">
            <a:avLst/>
          </a:prstGeom>
        </p:spPr>
        <p:txBody>
          <a:bodyPr vert="horz" wrap="square" lIns="0" tIns="12951" rIns="0" bIns="0" rtlCol="0">
            <a:spAutoFit/>
          </a:bodyPr>
          <a:lstStyle/>
          <a:p>
            <a:pPr marL="208517" indent="-196213">
              <a:spcBef>
                <a:spcPts val="102"/>
              </a:spcBef>
              <a:buClr>
                <a:srgbClr val="00295F"/>
              </a:buClr>
              <a:buSzPct val="122727"/>
              <a:buChar char="▪"/>
              <a:tabLst>
                <a:tab pos="208517" algn="l"/>
                <a:tab pos="209163" algn="l"/>
              </a:tabLst>
            </a:pPr>
            <a:r>
              <a:rPr sz="1121" dirty="0">
                <a:latin typeface="Arial"/>
                <a:cs typeface="Arial"/>
              </a:rPr>
              <a:t>В </a:t>
            </a:r>
            <a:r>
              <a:rPr sz="1121" spc="-5" dirty="0">
                <a:latin typeface="Arial"/>
                <a:cs typeface="Arial"/>
              </a:rPr>
              <a:t>случае ответа</a:t>
            </a:r>
            <a:r>
              <a:rPr sz="1121" spc="-31" dirty="0">
                <a:latin typeface="Arial"/>
                <a:cs typeface="Arial"/>
              </a:rPr>
              <a:t> </a:t>
            </a:r>
            <a:r>
              <a:rPr sz="1121" spc="-5" dirty="0">
                <a:latin typeface="Arial"/>
                <a:cs typeface="Arial"/>
              </a:rPr>
              <a:t>"Нет"/</a:t>
            </a:r>
            <a:endParaRPr sz="1121">
              <a:latin typeface="Arial"/>
              <a:cs typeface="Arial"/>
            </a:endParaRPr>
          </a:p>
          <a:p>
            <a:pPr marL="208517"/>
            <a:r>
              <a:rPr sz="1121" spc="-5" dirty="0">
                <a:latin typeface="Arial"/>
                <a:cs typeface="Arial"/>
              </a:rPr>
              <a:t>"Скорее нет" </a:t>
            </a:r>
            <a:r>
              <a:rPr sz="1121" dirty="0">
                <a:latin typeface="Arial"/>
                <a:cs typeface="Arial"/>
              </a:rPr>
              <a:t>–</a:t>
            </a:r>
            <a:r>
              <a:rPr sz="1121" spc="-41" dirty="0">
                <a:latin typeface="Arial"/>
                <a:cs typeface="Arial"/>
              </a:rPr>
              <a:t> </a:t>
            </a:r>
            <a:r>
              <a:rPr sz="1121" spc="-5" dirty="0">
                <a:latin typeface="Arial"/>
                <a:cs typeface="Arial"/>
              </a:rPr>
              <a:t>прокомментируйте.</a:t>
            </a:r>
            <a:endParaRPr sz="1121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42589" y="1130702"/>
            <a:ext cx="3599103" cy="0"/>
          </a:xfrm>
          <a:custGeom>
            <a:avLst/>
            <a:gdLst/>
            <a:ahLst/>
            <a:cxnLst/>
            <a:rect l="l" t="t" r="r" b="b"/>
            <a:pathLst>
              <a:path w="3529329">
                <a:moveTo>
                  <a:pt x="0" y="0"/>
                </a:moveTo>
                <a:lnTo>
                  <a:pt x="3528987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15" name="object 15"/>
          <p:cNvSpPr/>
          <p:nvPr/>
        </p:nvSpPr>
        <p:spPr>
          <a:xfrm>
            <a:off x="5351247" y="1130702"/>
            <a:ext cx="845058" cy="0"/>
          </a:xfrm>
          <a:custGeom>
            <a:avLst/>
            <a:gdLst/>
            <a:ahLst/>
            <a:cxnLst/>
            <a:rect l="l" t="t" r="r" b="b"/>
            <a:pathLst>
              <a:path w="828675">
                <a:moveTo>
                  <a:pt x="0" y="0"/>
                </a:moveTo>
                <a:lnTo>
                  <a:pt x="828675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16" name="object 16"/>
          <p:cNvSpPr/>
          <p:nvPr/>
        </p:nvSpPr>
        <p:spPr>
          <a:xfrm>
            <a:off x="6264038" y="1130702"/>
            <a:ext cx="960969" cy="0"/>
          </a:xfrm>
          <a:custGeom>
            <a:avLst/>
            <a:gdLst/>
            <a:ahLst/>
            <a:cxnLst/>
            <a:rect l="l" t="t" r="r" b="b"/>
            <a:pathLst>
              <a:path w="942340">
                <a:moveTo>
                  <a:pt x="0" y="0"/>
                </a:moveTo>
                <a:lnTo>
                  <a:pt x="942212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17" name="object 17"/>
          <p:cNvSpPr/>
          <p:nvPr/>
        </p:nvSpPr>
        <p:spPr>
          <a:xfrm>
            <a:off x="7367082" y="1130702"/>
            <a:ext cx="960969" cy="0"/>
          </a:xfrm>
          <a:custGeom>
            <a:avLst/>
            <a:gdLst/>
            <a:ahLst/>
            <a:cxnLst/>
            <a:rect l="l" t="t" r="r" b="b"/>
            <a:pathLst>
              <a:path w="942340">
                <a:moveTo>
                  <a:pt x="0" y="0"/>
                </a:moveTo>
                <a:lnTo>
                  <a:pt x="942086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18" name="object 18"/>
          <p:cNvSpPr/>
          <p:nvPr/>
        </p:nvSpPr>
        <p:spPr>
          <a:xfrm>
            <a:off x="8447330" y="1130702"/>
            <a:ext cx="960969" cy="0"/>
          </a:xfrm>
          <a:custGeom>
            <a:avLst/>
            <a:gdLst/>
            <a:ahLst/>
            <a:cxnLst/>
            <a:rect l="l" t="t" r="r" b="b"/>
            <a:pathLst>
              <a:path w="942340">
                <a:moveTo>
                  <a:pt x="0" y="0"/>
                </a:moveTo>
                <a:lnTo>
                  <a:pt x="942213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19" name="object 19"/>
          <p:cNvSpPr/>
          <p:nvPr/>
        </p:nvSpPr>
        <p:spPr>
          <a:xfrm>
            <a:off x="1313449" y="1802863"/>
            <a:ext cx="8088594" cy="0"/>
          </a:xfrm>
          <a:custGeom>
            <a:avLst/>
            <a:gdLst/>
            <a:ahLst/>
            <a:cxnLst/>
            <a:rect l="l" t="t" r="r" b="b"/>
            <a:pathLst>
              <a:path w="7931784">
                <a:moveTo>
                  <a:pt x="0" y="0"/>
                </a:moveTo>
                <a:lnTo>
                  <a:pt x="7931442" y="0"/>
                </a:lnTo>
              </a:path>
            </a:pathLst>
          </a:custGeom>
          <a:ln w="9525">
            <a:solidFill>
              <a:srgbClr val="8F8F8F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20" name="object 20"/>
          <p:cNvSpPr/>
          <p:nvPr/>
        </p:nvSpPr>
        <p:spPr>
          <a:xfrm>
            <a:off x="1313449" y="2328288"/>
            <a:ext cx="8088594" cy="0"/>
          </a:xfrm>
          <a:custGeom>
            <a:avLst/>
            <a:gdLst/>
            <a:ahLst/>
            <a:cxnLst/>
            <a:rect l="l" t="t" r="r" b="b"/>
            <a:pathLst>
              <a:path w="7931784">
                <a:moveTo>
                  <a:pt x="0" y="0"/>
                </a:moveTo>
                <a:lnTo>
                  <a:pt x="7931442" y="0"/>
                </a:lnTo>
              </a:path>
            </a:pathLst>
          </a:custGeom>
          <a:ln w="9525">
            <a:solidFill>
              <a:srgbClr val="8F8F8F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21" name="object 21"/>
          <p:cNvSpPr/>
          <p:nvPr/>
        </p:nvSpPr>
        <p:spPr>
          <a:xfrm>
            <a:off x="510794" y="2931290"/>
            <a:ext cx="8890914" cy="0"/>
          </a:xfrm>
          <a:custGeom>
            <a:avLst/>
            <a:gdLst/>
            <a:ahLst/>
            <a:cxnLst/>
            <a:rect l="l" t="t" r="r" b="b"/>
            <a:pathLst>
              <a:path w="8718550">
                <a:moveTo>
                  <a:pt x="871853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F8F8F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22" name="object 22"/>
          <p:cNvSpPr/>
          <p:nvPr/>
        </p:nvSpPr>
        <p:spPr>
          <a:xfrm>
            <a:off x="1313449" y="3518751"/>
            <a:ext cx="8088594" cy="0"/>
          </a:xfrm>
          <a:custGeom>
            <a:avLst/>
            <a:gdLst/>
            <a:ahLst/>
            <a:cxnLst/>
            <a:rect l="l" t="t" r="r" b="b"/>
            <a:pathLst>
              <a:path w="7931784">
                <a:moveTo>
                  <a:pt x="0" y="0"/>
                </a:moveTo>
                <a:lnTo>
                  <a:pt x="7931442" y="0"/>
                </a:lnTo>
              </a:path>
            </a:pathLst>
          </a:custGeom>
          <a:ln w="9525">
            <a:solidFill>
              <a:srgbClr val="8F8F8F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23" name="object 23"/>
          <p:cNvSpPr/>
          <p:nvPr/>
        </p:nvSpPr>
        <p:spPr>
          <a:xfrm>
            <a:off x="5314595" y="2014691"/>
            <a:ext cx="4087360" cy="179373"/>
          </a:xfrm>
          <a:custGeom>
            <a:avLst/>
            <a:gdLst/>
            <a:ahLst/>
            <a:cxnLst/>
            <a:rect l="l" t="t" r="r" b="b"/>
            <a:pathLst>
              <a:path w="4008120" h="175894">
                <a:moveTo>
                  <a:pt x="4007866" y="0"/>
                </a:moveTo>
                <a:lnTo>
                  <a:pt x="0" y="0"/>
                </a:lnTo>
                <a:lnTo>
                  <a:pt x="0" y="175818"/>
                </a:lnTo>
                <a:lnTo>
                  <a:pt x="4007866" y="175818"/>
                </a:lnTo>
                <a:lnTo>
                  <a:pt x="4007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24" name="object 24"/>
          <p:cNvSpPr/>
          <p:nvPr/>
        </p:nvSpPr>
        <p:spPr>
          <a:xfrm>
            <a:off x="5314595" y="2014691"/>
            <a:ext cx="4087360" cy="179373"/>
          </a:xfrm>
          <a:custGeom>
            <a:avLst/>
            <a:gdLst/>
            <a:ahLst/>
            <a:cxnLst/>
            <a:rect l="l" t="t" r="r" b="b"/>
            <a:pathLst>
              <a:path w="4008120" h="175894">
                <a:moveTo>
                  <a:pt x="0" y="175818"/>
                </a:moveTo>
                <a:lnTo>
                  <a:pt x="4007866" y="175818"/>
                </a:lnTo>
                <a:lnTo>
                  <a:pt x="4007866" y="0"/>
                </a:lnTo>
                <a:lnTo>
                  <a:pt x="0" y="0"/>
                </a:lnTo>
                <a:lnTo>
                  <a:pt x="0" y="175818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28" name="object 28"/>
          <p:cNvSpPr/>
          <p:nvPr/>
        </p:nvSpPr>
        <p:spPr>
          <a:xfrm>
            <a:off x="5323401" y="2480333"/>
            <a:ext cx="4087360" cy="179373"/>
          </a:xfrm>
          <a:custGeom>
            <a:avLst/>
            <a:gdLst/>
            <a:ahLst/>
            <a:cxnLst/>
            <a:rect l="l" t="t" r="r" b="b"/>
            <a:pathLst>
              <a:path w="4008120" h="175894">
                <a:moveTo>
                  <a:pt x="4007866" y="0"/>
                </a:moveTo>
                <a:lnTo>
                  <a:pt x="0" y="0"/>
                </a:lnTo>
                <a:lnTo>
                  <a:pt x="0" y="175818"/>
                </a:lnTo>
                <a:lnTo>
                  <a:pt x="4007866" y="175818"/>
                </a:lnTo>
                <a:lnTo>
                  <a:pt x="4007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29" name="object 29"/>
          <p:cNvSpPr/>
          <p:nvPr/>
        </p:nvSpPr>
        <p:spPr>
          <a:xfrm>
            <a:off x="5314595" y="2540116"/>
            <a:ext cx="4087360" cy="179373"/>
          </a:xfrm>
          <a:custGeom>
            <a:avLst/>
            <a:gdLst/>
            <a:ahLst/>
            <a:cxnLst/>
            <a:rect l="l" t="t" r="r" b="b"/>
            <a:pathLst>
              <a:path w="4008120" h="175894">
                <a:moveTo>
                  <a:pt x="0" y="175818"/>
                </a:moveTo>
                <a:lnTo>
                  <a:pt x="4007866" y="175818"/>
                </a:lnTo>
                <a:lnTo>
                  <a:pt x="4007866" y="0"/>
                </a:lnTo>
                <a:lnTo>
                  <a:pt x="0" y="0"/>
                </a:lnTo>
                <a:lnTo>
                  <a:pt x="0" y="175818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33" name="object 33"/>
          <p:cNvSpPr/>
          <p:nvPr/>
        </p:nvSpPr>
        <p:spPr>
          <a:xfrm>
            <a:off x="5314595" y="3159696"/>
            <a:ext cx="4087360" cy="179373"/>
          </a:xfrm>
          <a:custGeom>
            <a:avLst/>
            <a:gdLst/>
            <a:ahLst/>
            <a:cxnLst/>
            <a:rect l="l" t="t" r="r" b="b"/>
            <a:pathLst>
              <a:path w="4008120" h="175895">
                <a:moveTo>
                  <a:pt x="4007866" y="0"/>
                </a:moveTo>
                <a:lnTo>
                  <a:pt x="0" y="0"/>
                </a:lnTo>
                <a:lnTo>
                  <a:pt x="0" y="175818"/>
                </a:lnTo>
                <a:lnTo>
                  <a:pt x="4007866" y="175818"/>
                </a:lnTo>
                <a:lnTo>
                  <a:pt x="4007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34" name="object 34"/>
          <p:cNvSpPr/>
          <p:nvPr/>
        </p:nvSpPr>
        <p:spPr>
          <a:xfrm>
            <a:off x="5314595" y="3159696"/>
            <a:ext cx="4087360" cy="179373"/>
          </a:xfrm>
          <a:custGeom>
            <a:avLst/>
            <a:gdLst/>
            <a:ahLst/>
            <a:cxnLst/>
            <a:rect l="l" t="t" r="r" b="b"/>
            <a:pathLst>
              <a:path w="4008120" h="175895">
                <a:moveTo>
                  <a:pt x="0" y="175818"/>
                </a:moveTo>
                <a:lnTo>
                  <a:pt x="4007866" y="175818"/>
                </a:lnTo>
                <a:lnTo>
                  <a:pt x="4007866" y="0"/>
                </a:lnTo>
                <a:lnTo>
                  <a:pt x="0" y="0"/>
                </a:lnTo>
                <a:lnTo>
                  <a:pt x="0" y="175818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38" name="object 38"/>
          <p:cNvSpPr/>
          <p:nvPr/>
        </p:nvSpPr>
        <p:spPr>
          <a:xfrm>
            <a:off x="5314595" y="3713095"/>
            <a:ext cx="4087360" cy="179373"/>
          </a:xfrm>
          <a:custGeom>
            <a:avLst/>
            <a:gdLst/>
            <a:ahLst/>
            <a:cxnLst/>
            <a:rect l="l" t="t" r="r" b="b"/>
            <a:pathLst>
              <a:path w="4008120" h="175895">
                <a:moveTo>
                  <a:pt x="4007866" y="0"/>
                </a:moveTo>
                <a:lnTo>
                  <a:pt x="0" y="0"/>
                </a:lnTo>
                <a:lnTo>
                  <a:pt x="0" y="175818"/>
                </a:lnTo>
                <a:lnTo>
                  <a:pt x="4007866" y="175818"/>
                </a:lnTo>
                <a:lnTo>
                  <a:pt x="4007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39" name="object 39"/>
          <p:cNvSpPr/>
          <p:nvPr/>
        </p:nvSpPr>
        <p:spPr>
          <a:xfrm>
            <a:off x="5314595" y="3713095"/>
            <a:ext cx="4087360" cy="179373"/>
          </a:xfrm>
          <a:custGeom>
            <a:avLst/>
            <a:gdLst/>
            <a:ahLst/>
            <a:cxnLst/>
            <a:rect l="l" t="t" r="r" b="b"/>
            <a:pathLst>
              <a:path w="4008120" h="175895">
                <a:moveTo>
                  <a:pt x="0" y="175818"/>
                </a:moveTo>
                <a:lnTo>
                  <a:pt x="4007866" y="175818"/>
                </a:lnTo>
                <a:lnTo>
                  <a:pt x="4007866" y="0"/>
                </a:lnTo>
                <a:lnTo>
                  <a:pt x="0" y="0"/>
                </a:lnTo>
                <a:lnTo>
                  <a:pt x="0" y="175818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43" name="object 43"/>
          <p:cNvSpPr txBox="1"/>
          <p:nvPr/>
        </p:nvSpPr>
        <p:spPr>
          <a:xfrm>
            <a:off x="510794" y="2979921"/>
            <a:ext cx="493981" cy="1205745"/>
          </a:xfrm>
          <a:prstGeom prst="rect">
            <a:avLst/>
          </a:prstGeom>
          <a:ln w="3175">
            <a:solidFill>
              <a:srgbClr val="006FC0"/>
            </a:solidFill>
          </a:ln>
        </p:spPr>
        <p:txBody>
          <a:bodyPr vert="vert270" wrap="square" lIns="0" tIns="3237" rIns="0" bIns="0" rtlCol="0">
            <a:spAutoFit/>
          </a:bodyPr>
          <a:lstStyle/>
          <a:p>
            <a:pPr marL="82241" marR="77708" indent="2591" algn="ctr">
              <a:spcBef>
                <a:spcPts val="26"/>
              </a:spcBef>
            </a:pPr>
            <a:r>
              <a:rPr sz="1070" b="1" dirty="0">
                <a:latin typeface="Arial"/>
                <a:cs typeface="Arial"/>
              </a:rPr>
              <a:t>Поддержка  пользова</a:t>
            </a:r>
            <a:r>
              <a:rPr sz="1070" b="1" spc="-31" dirty="0">
                <a:latin typeface="Arial"/>
                <a:cs typeface="Arial"/>
              </a:rPr>
              <a:t>т</a:t>
            </a:r>
            <a:r>
              <a:rPr sz="1070" b="1" spc="-5" dirty="0">
                <a:latin typeface="Arial"/>
                <a:cs typeface="Arial"/>
              </a:rPr>
              <a:t>е</a:t>
            </a:r>
            <a:r>
              <a:rPr sz="1070" b="1" dirty="0">
                <a:latin typeface="Arial"/>
                <a:cs typeface="Arial"/>
              </a:rPr>
              <a:t>л</a:t>
            </a:r>
            <a:r>
              <a:rPr sz="1070" b="1" spc="-5" dirty="0">
                <a:latin typeface="Arial"/>
                <a:cs typeface="Arial"/>
              </a:rPr>
              <a:t>ей  </a:t>
            </a:r>
            <a:r>
              <a:rPr sz="1070" b="1" dirty="0">
                <a:latin typeface="Arial"/>
                <a:cs typeface="Arial"/>
              </a:rPr>
              <a:t>процесса</a:t>
            </a:r>
            <a:endParaRPr sz="107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80445" y="1136401"/>
            <a:ext cx="2190027" cy="169262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marL="12952">
              <a:spcBef>
                <a:spcPts val="97"/>
              </a:spcBef>
              <a:tabLst>
                <a:tab pos="1019917" algn="l"/>
                <a:tab pos="2104591" algn="l"/>
              </a:tabLst>
            </a:pPr>
            <a:r>
              <a:rPr sz="1019" i="1" spc="-5" dirty="0">
                <a:latin typeface="Arial"/>
                <a:cs typeface="Arial"/>
              </a:rPr>
              <a:t>1	2	3</a:t>
            </a:r>
            <a:endParaRPr sz="1019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931311" y="1136402"/>
            <a:ext cx="97781" cy="172448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marL="12952">
              <a:spcBef>
                <a:spcPts val="97"/>
              </a:spcBef>
            </a:pPr>
            <a:r>
              <a:rPr sz="1019" i="1" spc="-5" dirty="0">
                <a:latin typeface="Arial"/>
                <a:cs typeface="Arial"/>
              </a:rPr>
              <a:t>4</a:t>
            </a:r>
            <a:endParaRPr sz="1019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314595" y="1479682"/>
            <a:ext cx="4087360" cy="179373"/>
          </a:xfrm>
          <a:custGeom>
            <a:avLst/>
            <a:gdLst/>
            <a:ahLst/>
            <a:cxnLst/>
            <a:rect l="l" t="t" r="r" b="b"/>
            <a:pathLst>
              <a:path w="4008120" h="175894">
                <a:moveTo>
                  <a:pt x="4007866" y="0"/>
                </a:moveTo>
                <a:lnTo>
                  <a:pt x="0" y="0"/>
                </a:lnTo>
                <a:lnTo>
                  <a:pt x="0" y="175818"/>
                </a:lnTo>
                <a:lnTo>
                  <a:pt x="4007866" y="175818"/>
                </a:lnTo>
                <a:lnTo>
                  <a:pt x="4007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47" name="object 47"/>
          <p:cNvSpPr/>
          <p:nvPr/>
        </p:nvSpPr>
        <p:spPr>
          <a:xfrm>
            <a:off x="5270247" y="1479682"/>
            <a:ext cx="4087360" cy="179373"/>
          </a:xfrm>
          <a:custGeom>
            <a:avLst/>
            <a:gdLst/>
            <a:ahLst/>
            <a:cxnLst/>
            <a:rect l="l" t="t" r="r" b="b"/>
            <a:pathLst>
              <a:path w="4008120" h="175894">
                <a:moveTo>
                  <a:pt x="0" y="175818"/>
                </a:moveTo>
                <a:lnTo>
                  <a:pt x="4007866" y="175818"/>
                </a:lnTo>
                <a:lnTo>
                  <a:pt x="4007866" y="0"/>
                </a:lnTo>
                <a:lnTo>
                  <a:pt x="0" y="0"/>
                </a:lnTo>
                <a:lnTo>
                  <a:pt x="0" y="175818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48" name="object 48"/>
          <p:cNvSpPr/>
          <p:nvPr/>
        </p:nvSpPr>
        <p:spPr>
          <a:xfrm>
            <a:off x="7030029" y="1480613"/>
            <a:ext cx="542650" cy="251250"/>
          </a:xfrm>
          <a:custGeom>
            <a:avLst/>
            <a:gdLst/>
            <a:ahLst/>
            <a:cxnLst/>
            <a:rect l="l" t="t" r="r" b="b"/>
            <a:pathLst>
              <a:path w="532129" h="246380">
                <a:moveTo>
                  <a:pt x="265811" y="0"/>
                </a:moveTo>
                <a:lnTo>
                  <a:pt x="204860" y="3250"/>
                </a:lnTo>
                <a:lnTo>
                  <a:pt x="148910" y="12508"/>
                </a:lnTo>
                <a:lnTo>
                  <a:pt x="99556" y="27032"/>
                </a:lnTo>
                <a:lnTo>
                  <a:pt x="58392" y="46078"/>
                </a:lnTo>
                <a:lnTo>
                  <a:pt x="27015" y="68905"/>
                </a:lnTo>
                <a:lnTo>
                  <a:pt x="0" y="122935"/>
                </a:lnTo>
                <a:lnTo>
                  <a:pt x="7019" y="151139"/>
                </a:lnTo>
                <a:lnTo>
                  <a:pt x="58392" y="199846"/>
                </a:lnTo>
                <a:lnTo>
                  <a:pt x="99556" y="218879"/>
                </a:lnTo>
                <a:lnTo>
                  <a:pt x="148910" y="233385"/>
                </a:lnTo>
                <a:lnTo>
                  <a:pt x="204860" y="242627"/>
                </a:lnTo>
                <a:lnTo>
                  <a:pt x="265811" y="245871"/>
                </a:lnTo>
                <a:lnTo>
                  <a:pt x="326768" y="242627"/>
                </a:lnTo>
                <a:lnTo>
                  <a:pt x="382736" y="233385"/>
                </a:lnTo>
                <a:lnTo>
                  <a:pt x="432115" y="218879"/>
                </a:lnTo>
                <a:lnTo>
                  <a:pt x="473306" y="199846"/>
                </a:lnTo>
                <a:lnTo>
                  <a:pt x="504707" y="177021"/>
                </a:lnTo>
                <a:lnTo>
                  <a:pt x="531749" y="122935"/>
                </a:lnTo>
                <a:lnTo>
                  <a:pt x="524722" y="94772"/>
                </a:lnTo>
                <a:lnTo>
                  <a:pt x="473306" y="46078"/>
                </a:lnTo>
                <a:lnTo>
                  <a:pt x="432115" y="27032"/>
                </a:lnTo>
                <a:lnTo>
                  <a:pt x="382736" y="12508"/>
                </a:lnTo>
                <a:lnTo>
                  <a:pt x="326768" y="3250"/>
                </a:lnTo>
                <a:lnTo>
                  <a:pt x="2658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1" dirty="0"/>
          </a:p>
        </p:txBody>
      </p:sp>
      <p:sp>
        <p:nvSpPr>
          <p:cNvPr id="52" name="object 52"/>
          <p:cNvSpPr/>
          <p:nvPr/>
        </p:nvSpPr>
        <p:spPr>
          <a:xfrm>
            <a:off x="1118756" y="1916055"/>
            <a:ext cx="285571" cy="279743"/>
          </a:xfrm>
          <a:custGeom>
            <a:avLst/>
            <a:gdLst/>
            <a:ahLst/>
            <a:cxnLst/>
            <a:rect l="l" t="t" r="r" b="b"/>
            <a:pathLst>
              <a:path w="280034" h="274319">
                <a:moveTo>
                  <a:pt x="139801" y="0"/>
                </a:moveTo>
                <a:lnTo>
                  <a:pt x="95616" y="6983"/>
                </a:lnTo>
                <a:lnTo>
                  <a:pt x="57239" y="26428"/>
                </a:lnTo>
                <a:lnTo>
                  <a:pt x="26975" y="56071"/>
                </a:lnTo>
                <a:lnTo>
                  <a:pt x="7127" y="93650"/>
                </a:lnTo>
                <a:lnTo>
                  <a:pt x="0" y="136905"/>
                </a:lnTo>
                <a:lnTo>
                  <a:pt x="7127" y="180209"/>
                </a:lnTo>
                <a:lnTo>
                  <a:pt x="26975" y="217795"/>
                </a:lnTo>
                <a:lnTo>
                  <a:pt x="57239" y="247420"/>
                </a:lnTo>
                <a:lnTo>
                  <a:pt x="95616" y="266840"/>
                </a:lnTo>
                <a:lnTo>
                  <a:pt x="139801" y="273812"/>
                </a:lnTo>
                <a:lnTo>
                  <a:pt x="183991" y="266840"/>
                </a:lnTo>
                <a:lnTo>
                  <a:pt x="222369" y="247420"/>
                </a:lnTo>
                <a:lnTo>
                  <a:pt x="252631" y="217795"/>
                </a:lnTo>
                <a:lnTo>
                  <a:pt x="272476" y="180209"/>
                </a:lnTo>
                <a:lnTo>
                  <a:pt x="279603" y="136905"/>
                </a:lnTo>
                <a:lnTo>
                  <a:pt x="272476" y="93650"/>
                </a:lnTo>
                <a:lnTo>
                  <a:pt x="252631" y="56071"/>
                </a:lnTo>
                <a:lnTo>
                  <a:pt x="222369" y="26428"/>
                </a:lnTo>
                <a:lnTo>
                  <a:pt x="183991" y="6983"/>
                </a:lnTo>
                <a:lnTo>
                  <a:pt x="139801" y="0"/>
                </a:lnTo>
                <a:close/>
              </a:path>
            </a:pathLst>
          </a:custGeom>
          <a:solidFill>
            <a:srgbClr val="0770FF"/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53" name="object 53"/>
          <p:cNvSpPr/>
          <p:nvPr/>
        </p:nvSpPr>
        <p:spPr>
          <a:xfrm>
            <a:off x="1118756" y="1916055"/>
            <a:ext cx="285571" cy="279743"/>
          </a:xfrm>
          <a:custGeom>
            <a:avLst/>
            <a:gdLst/>
            <a:ahLst/>
            <a:cxnLst/>
            <a:rect l="l" t="t" r="r" b="b"/>
            <a:pathLst>
              <a:path w="280034" h="274319">
                <a:moveTo>
                  <a:pt x="0" y="136905"/>
                </a:moveTo>
                <a:lnTo>
                  <a:pt x="7127" y="93650"/>
                </a:lnTo>
                <a:lnTo>
                  <a:pt x="26975" y="56071"/>
                </a:lnTo>
                <a:lnTo>
                  <a:pt x="57239" y="26428"/>
                </a:lnTo>
                <a:lnTo>
                  <a:pt x="95616" y="6983"/>
                </a:lnTo>
                <a:lnTo>
                  <a:pt x="139801" y="0"/>
                </a:lnTo>
                <a:lnTo>
                  <a:pt x="183991" y="6983"/>
                </a:lnTo>
                <a:lnTo>
                  <a:pt x="222369" y="26428"/>
                </a:lnTo>
                <a:lnTo>
                  <a:pt x="252631" y="56071"/>
                </a:lnTo>
                <a:lnTo>
                  <a:pt x="272476" y="93650"/>
                </a:lnTo>
                <a:lnTo>
                  <a:pt x="279603" y="136905"/>
                </a:lnTo>
                <a:lnTo>
                  <a:pt x="272476" y="180209"/>
                </a:lnTo>
                <a:lnTo>
                  <a:pt x="252631" y="217795"/>
                </a:lnTo>
                <a:lnTo>
                  <a:pt x="222369" y="247420"/>
                </a:lnTo>
                <a:lnTo>
                  <a:pt x="183991" y="266840"/>
                </a:lnTo>
                <a:lnTo>
                  <a:pt x="139801" y="273812"/>
                </a:lnTo>
                <a:lnTo>
                  <a:pt x="95616" y="266840"/>
                </a:lnTo>
                <a:lnTo>
                  <a:pt x="57239" y="247420"/>
                </a:lnTo>
                <a:lnTo>
                  <a:pt x="26975" y="217795"/>
                </a:lnTo>
                <a:lnTo>
                  <a:pt x="7127" y="180209"/>
                </a:lnTo>
                <a:lnTo>
                  <a:pt x="0" y="136905"/>
                </a:lnTo>
                <a:close/>
              </a:path>
            </a:pathLst>
          </a:custGeom>
          <a:ln w="9525">
            <a:solidFill>
              <a:srgbClr val="1C436A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54" name="object 54"/>
          <p:cNvSpPr txBox="1"/>
          <p:nvPr/>
        </p:nvSpPr>
        <p:spPr>
          <a:xfrm>
            <a:off x="1183823" y="1917481"/>
            <a:ext cx="233767" cy="233157"/>
          </a:xfrm>
          <a:prstGeom prst="rect">
            <a:avLst/>
          </a:prstGeom>
        </p:spPr>
        <p:txBody>
          <a:bodyPr vert="horz" wrap="square" lIns="0" tIns="16836" rIns="0" bIns="0" rtlCol="0">
            <a:spAutoFit/>
          </a:bodyPr>
          <a:lstStyle/>
          <a:p>
            <a:pPr marL="38854">
              <a:spcBef>
                <a:spcPts val="133"/>
              </a:spcBef>
            </a:pPr>
            <a:r>
              <a:rPr sz="1121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121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65" spc="15" baseline="-16460" dirty="0">
                <a:solidFill>
                  <a:srgbClr val="00295F"/>
                </a:solidFill>
                <a:latin typeface="Arial"/>
                <a:cs typeface="Arial"/>
              </a:rPr>
              <a:t>▪</a:t>
            </a:r>
            <a:endParaRPr sz="2065" baseline="-1646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118756" y="2480333"/>
            <a:ext cx="285571" cy="279743"/>
          </a:xfrm>
          <a:custGeom>
            <a:avLst/>
            <a:gdLst/>
            <a:ahLst/>
            <a:cxnLst/>
            <a:rect l="l" t="t" r="r" b="b"/>
            <a:pathLst>
              <a:path w="280034" h="274319">
                <a:moveTo>
                  <a:pt x="139801" y="0"/>
                </a:moveTo>
                <a:lnTo>
                  <a:pt x="95616" y="6983"/>
                </a:lnTo>
                <a:lnTo>
                  <a:pt x="57239" y="26428"/>
                </a:lnTo>
                <a:lnTo>
                  <a:pt x="26975" y="56071"/>
                </a:lnTo>
                <a:lnTo>
                  <a:pt x="7127" y="93650"/>
                </a:lnTo>
                <a:lnTo>
                  <a:pt x="0" y="136905"/>
                </a:lnTo>
                <a:lnTo>
                  <a:pt x="7127" y="180161"/>
                </a:lnTo>
                <a:lnTo>
                  <a:pt x="26975" y="217740"/>
                </a:lnTo>
                <a:lnTo>
                  <a:pt x="57239" y="247383"/>
                </a:lnTo>
                <a:lnTo>
                  <a:pt x="95616" y="266828"/>
                </a:lnTo>
                <a:lnTo>
                  <a:pt x="139801" y="273812"/>
                </a:lnTo>
                <a:lnTo>
                  <a:pt x="183991" y="266828"/>
                </a:lnTo>
                <a:lnTo>
                  <a:pt x="222369" y="247383"/>
                </a:lnTo>
                <a:lnTo>
                  <a:pt x="252631" y="217740"/>
                </a:lnTo>
                <a:lnTo>
                  <a:pt x="272476" y="180161"/>
                </a:lnTo>
                <a:lnTo>
                  <a:pt x="279603" y="136905"/>
                </a:lnTo>
                <a:lnTo>
                  <a:pt x="272476" y="93650"/>
                </a:lnTo>
                <a:lnTo>
                  <a:pt x="252631" y="56071"/>
                </a:lnTo>
                <a:lnTo>
                  <a:pt x="222369" y="26428"/>
                </a:lnTo>
                <a:lnTo>
                  <a:pt x="183991" y="6983"/>
                </a:lnTo>
                <a:lnTo>
                  <a:pt x="139801" y="0"/>
                </a:lnTo>
                <a:close/>
              </a:path>
            </a:pathLst>
          </a:custGeom>
          <a:solidFill>
            <a:srgbClr val="0770FF"/>
          </a:solidFill>
        </p:spPr>
        <p:txBody>
          <a:bodyPr wrap="square" lIns="0" tIns="0" rIns="0" bIns="0" rtlCol="0"/>
          <a:lstStyle/>
          <a:p>
            <a:r>
              <a:rPr lang="ru-RU" sz="1631" dirty="0"/>
              <a:t> </a:t>
            </a:r>
            <a:r>
              <a:rPr lang="ru-RU" sz="1631" dirty="0" smtClean="0"/>
              <a:t> </a:t>
            </a:r>
            <a:r>
              <a:rPr lang="ru-RU" sz="1631" dirty="0" smtClean="0">
                <a:solidFill>
                  <a:schemeClr val="bg1"/>
                </a:solidFill>
              </a:rPr>
              <a:t>3</a:t>
            </a:r>
            <a:endParaRPr sz="1631" dirty="0">
              <a:solidFill>
                <a:schemeClr val="bg1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118756" y="2480333"/>
            <a:ext cx="285571" cy="279743"/>
          </a:xfrm>
          <a:custGeom>
            <a:avLst/>
            <a:gdLst/>
            <a:ahLst/>
            <a:cxnLst/>
            <a:rect l="l" t="t" r="r" b="b"/>
            <a:pathLst>
              <a:path w="280034" h="274319">
                <a:moveTo>
                  <a:pt x="0" y="136905"/>
                </a:moveTo>
                <a:lnTo>
                  <a:pt x="7127" y="93650"/>
                </a:lnTo>
                <a:lnTo>
                  <a:pt x="26975" y="56071"/>
                </a:lnTo>
                <a:lnTo>
                  <a:pt x="57239" y="26428"/>
                </a:lnTo>
                <a:lnTo>
                  <a:pt x="95616" y="6983"/>
                </a:lnTo>
                <a:lnTo>
                  <a:pt x="139801" y="0"/>
                </a:lnTo>
                <a:lnTo>
                  <a:pt x="183991" y="6983"/>
                </a:lnTo>
                <a:lnTo>
                  <a:pt x="222369" y="26428"/>
                </a:lnTo>
                <a:lnTo>
                  <a:pt x="252631" y="56071"/>
                </a:lnTo>
                <a:lnTo>
                  <a:pt x="272476" y="93650"/>
                </a:lnTo>
                <a:lnTo>
                  <a:pt x="279603" y="136905"/>
                </a:lnTo>
                <a:lnTo>
                  <a:pt x="272476" y="180161"/>
                </a:lnTo>
                <a:lnTo>
                  <a:pt x="252631" y="217740"/>
                </a:lnTo>
                <a:lnTo>
                  <a:pt x="222369" y="247383"/>
                </a:lnTo>
                <a:lnTo>
                  <a:pt x="183991" y="266828"/>
                </a:lnTo>
                <a:lnTo>
                  <a:pt x="139801" y="273812"/>
                </a:lnTo>
                <a:lnTo>
                  <a:pt x="95616" y="266828"/>
                </a:lnTo>
                <a:lnTo>
                  <a:pt x="57239" y="247383"/>
                </a:lnTo>
                <a:lnTo>
                  <a:pt x="26975" y="217740"/>
                </a:lnTo>
                <a:lnTo>
                  <a:pt x="7127" y="180161"/>
                </a:lnTo>
                <a:lnTo>
                  <a:pt x="0" y="136905"/>
                </a:lnTo>
                <a:close/>
              </a:path>
            </a:pathLst>
          </a:custGeom>
          <a:ln w="9525">
            <a:solidFill>
              <a:srgbClr val="1C436A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57" name="object 57"/>
          <p:cNvSpPr txBox="1"/>
          <p:nvPr/>
        </p:nvSpPr>
        <p:spPr>
          <a:xfrm>
            <a:off x="1570527" y="2485594"/>
            <a:ext cx="3371165" cy="631399"/>
          </a:xfrm>
          <a:prstGeom prst="rect">
            <a:avLst/>
          </a:prstGeom>
        </p:spPr>
        <p:txBody>
          <a:bodyPr vert="horz" wrap="square" lIns="0" tIns="16836" rIns="0" bIns="0" rtlCol="0">
            <a:spAutoFit/>
          </a:bodyPr>
          <a:lstStyle/>
          <a:p>
            <a:r>
              <a:rPr sz="1682" b="1" baseline="-12626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682" b="1" spc="-313" baseline="-1262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376" spc="10" dirty="0" smtClean="0">
                <a:solidFill>
                  <a:srgbClr val="00295F"/>
                </a:solidFill>
                <a:latin typeface="Arial"/>
                <a:cs typeface="Arial"/>
              </a:rPr>
              <a:t>  </a:t>
            </a:r>
            <a:r>
              <a:rPr lang="ru-RU" sz="1200" dirty="0" smtClean="0"/>
              <a:t>Является </a:t>
            </a:r>
            <a:r>
              <a:rPr lang="ru-RU" sz="1200" dirty="0"/>
              <a:t>ли длительность процесса </a:t>
            </a:r>
            <a:r>
              <a:rPr lang="ru-RU" sz="1200" dirty="0" smtClean="0"/>
              <a:t>                  подготовки   </a:t>
            </a:r>
            <a:r>
              <a:rPr lang="ru-RU" sz="1200" dirty="0"/>
              <a:t>для вас оптимальной?</a:t>
            </a:r>
          </a:p>
          <a:p>
            <a:pPr marL="51806">
              <a:lnSpc>
                <a:spcPts val="1626"/>
              </a:lnSpc>
              <a:spcBef>
                <a:spcPts val="133"/>
              </a:spcBef>
              <a:tabLst>
                <a:tab pos="339972" algn="l"/>
              </a:tabLst>
            </a:pPr>
            <a:endParaRPr sz="1121" dirty="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118756" y="3083465"/>
            <a:ext cx="285571" cy="279743"/>
          </a:xfrm>
          <a:custGeom>
            <a:avLst/>
            <a:gdLst/>
            <a:ahLst/>
            <a:cxnLst/>
            <a:rect l="l" t="t" r="r" b="b"/>
            <a:pathLst>
              <a:path w="280034" h="274320">
                <a:moveTo>
                  <a:pt x="139801" y="0"/>
                </a:moveTo>
                <a:lnTo>
                  <a:pt x="95616" y="6971"/>
                </a:lnTo>
                <a:lnTo>
                  <a:pt x="57239" y="26391"/>
                </a:lnTo>
                <a:lnTo>
                  <a:pt x="26975" y="56016"/>
                </a:lnTo>
                <a:lnTo>
                  <a:pt x="7127" y="93602"/>
                </a:lnTo>
                <a:lnTo>
                  <a:pt x="0" y="136905"/>
                </a:lnTo>
                <a:lnTo>
                  <a:pt x="7127" y="180161"/>
                </a:lnTo>
                <a:lnTo>
                  <a:pt x="26975" y="217740"/>
                </a:lnTo>
                <a:lnTo>
                  <a:pt x="57239" y="247383"/>
                </a:lnTo>
                <a:lnTo>
                  <a:pt x="95616" y="266828"/>
                </a:lnTo>
                <a:lnTo>
                  <a:pt x="139801" y="273812"/>
                </a:lnTo>
                <a:lnTo>
                  <a:pt x="183991" y="266828"/>
                </a:lnTo>
                <a:lnTo>
                  <a:pt x="222369" y="247383"/>
                </a:lnTo>
                <a:lnTo>
                  <a:pt x="252631" y="217740"/>
                </a:lnTo>
                <a:lnTo>
                  <a:pt x="272476" y="180161"/>
                </a:lnTo>
                <a:lnTo>
                  <a:pt x="279603" y="136905"/>
                </a:lnTo>
                <a:lnTo>
                  <a:pt x="272476" y="93602"/>
                </a:lnTo>
                <a:lnTo>
                  <a:pt x="252631" y="56016"/>
                </a:lnTo>
                <a:lnTo>
                  <a:pt x="222369" y="26391"/>
                </a:lnTo>
                <a:lnTo>
                  <a:pt x="183991" y="6971"/>
                </a:lnTo>
                <a:lnTo>
                  <a:pt x="139801" y="0"/>
                </a:lnTo>
                <a:close/>
              </a:path>
            </a:pathLst>
          </a:custGeom>
          <a:solidFill>
            <a:srgbClr val="0770FF"/>
          </a:solidFill>
        </p:spPr>
        <p:txBody>
          <a:bodyPr wrap="square" lIns="0" tIns="0" rIns="0" bIns="0" rtlCol="0"/>
          <a:lstStyle/>
          <a:p>
            <a:r>
              <a:rPr lang="ru-RU" sz="1631" dirty="0"/>
              <a:t> </a:t>
            </a:r>
            <a:r>
              <a:rPr lang="ru-RU" sz="1631" dirty="0" smtClean="0"/>
              <a:t> </a:t>
            </a:r>
            <a:r>
              <a:rPr lang="ru-RU" sz="1631" dirty="0" smtClean="0">
                <a:solidFill>
                  <a:schemeClr val="bg1"/>
                </a:solidFill>
              </a:rPr>
              <a:t>4</a:t>
            </a:r>
            <a:endParaRPr sz="1631" dirty="0">
              <a:solidFill>
                <a:schemeClr val="bg1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118756" y="3083465"/>
            <a:ext cx="285571" cy="279743"/>
          </a:xfrm>
          <a:custGeom>
            <a:avLst/>
            <a:gdLst/>
            <a:ahLst/>
            <a:cxnLst/>
            <a:rect l="l" t="t" r="r" b="b"/>
            <a:pathLst>
              <a:path w="280034" h="274320">
                <a:moveTo>
                  <a:pt x="0" y="136905"/>
                </a:moveTo>
                <a:lnTo>
                  <a:pt x="7127" y="93602"/>
                </a:lnTo>
                <a:lnTo>
                  <a:pt x="26975" y="56016"/>
                </a:lnTo>
                <a:lnTo>
                  <a:pt x="57239" y="26391"/>
                </a:lnTo>
                <a:lnTo>
                  <a:pt x="95616" y="6971"/>
                </a:lnTo>
                <a:lnTo>
                  <a:pt x="139801" y="0"/>
                </a:lnTo>
                <a:lnTo>
                  <a:pt x="183991" y="6971"/>
                </a:lnTo>
                <a:lnTo>
                  <a:pt x="222369" y="26391"/>
                </a:lnTo>
                <a:lnTo>
                  <a:pt x="252631" y="56016"/>
                </a:lnTo>
                <a:lnTo>
                  <a:pt x="272476" y="93602"/>
                </a:lnTo>
                <a:lnTo>
                  <a:pt x="279603" y="136905"/>
                </a:lnTo>
                <a:lnTo>
                  <a:pt x="272476" y="180161"/>
                </a:lnTo>
                <a:lnTo>
                  <a:pt x="252631" y="217740"/>
                </a:lnTo>
                <a:lnTo>
                  <a:pt x="222369" y="247383"/>
                </a:lnTo>
                <a:lnTo>
                  <a:pt x="183991" y="266828"/>
                </a:lnTo>
                <a:lnTo>
                  <a:pt x="139801" y="273812"/>
                </a:lnTo>
                <a:lnTo>
                  <a:pt x="95616" y="266828"/>
                </a:lnTo>
                <a:lnTo>
                  <a:pt x="57239" y="247383"/>
                </a:lnTo>
                <a:lnTo>
                  <a:pt x="26975" y="217740"/>
                </a:lnTo>
                <a:lnTo>
                  <a:pt x="7127" y="180161"/>
                </a:lnTo>
                <a:lnTo>
                  <a:pt x="0" y="136905"/>
                </a:lnTo>
                <a:close/>
              </a:path>
            </a:pathLst>
          </a:custGeom>
          <a:ln w="9525">
            <a:solidFill>
              <a:srgbClr val="1C436A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61" name="object 61"/>
          <p:cNvSpPr txBox="1"/>
          <p:nvPr/>
        </p:nvSpPr>
        <p:spPr>
          <a:xfrm>
            <a:off x="1394705" y="1894249"/>
            <a:ext cx="4046358" cy="228725"/>
          </a:xfrm>
          <a:prstGeom prst="rect">
            <a:avLst/>
          </a:prstGeom>
        </p:spPr>
        <p:txBody>
          <a:bodyPr vert="horz" wrap="square" lIns="0" tIns="16836" rIns="0" bIns="0" rtlCol="0">
            <a:spAutoFit/>
          </a:bodyPr>
          <a:lstStyle/>
          <a:p>
            <a:pPr marL="51806">
              <a:spcBef>
                <a:spcPts val="133"/>
              </a:spcBef>
              <a:tabLst>
                <a:tab pos="339972" algn="l"/>
              </a:tabLst>
            </a:pPr>
            <a:r>
              <a:rPr sz="1682" b="1" baseline="-27777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682" b="1" spc="-313" baseline="-277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76" spc="10" dirty="0">
                <a:solidFill>
                  <a:srgbClr val="00295F"/>
                </a:solidFill>
                <a:latin typeface="Arial"/>
                <a:cs typeface="Arial"/>
              </a:rPr>
              <a:t>	</a:t>
            </a:r>
            <a:endParaRPr sz="1121" dirty="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118756" y="3661213"/>
            <a:ext cx="285571" cy="279743"/>
          </a:xfrm>
          <a:custGeom>
            <a:avLst/>
            <a:gdLst/>
            <a:ahLst/>
            <a:cxnLst/>
            <a:rect l="l" t="t" r="r" b="b"/>
            <a:pathLst>
              <a:path w="280034" h="274320">
                <a:moveTo>
                  <a:pt x="139801" y="0"/>
                </a:moveTo>
                <a:lnTo>
                  <a:pt x="95616" y="6971"/>
                </a:lnTo>
                <a:lnTo>
                  <a:pt x="57239" y="26391"/>
                </a:lnTo>
                <a:lnTo>
                  <a:pt x="26975" y="56016"/>
                </a:lnTo>
                <a:lnTo>
                  <a:pt x="7127" y="93602"/>
                </a:lnTo>
                <a:lnTo>
                  <a:pt x="0" y="136905"/>
                </a:lnTo>
                <a:lnTo>
                  <a:pt x="7127" y="180161"/>
                </a:lnTo>
                <a:lnTo>
                  <a:pt x="26975" y="217740"/>
                </a:lnTo>
                <a:lnTo>
                  <a:pt x="57239" y="247383"/>
                </a:lnTo>
                <a:lnTo>
                  <a:pt x="95616" y="266828"/>
                </a:lnTo>
                <a:lnTo>
                  <a:pt x="139801" y="273811"/>
                </a:lnTo>
                <a:lnTo>
                  <a:pt x="183991" y="266828"/>
                </a:lnTo>
                <a:lnTo>
                  <a:pt x="222369" y="247383"/>
                </a:lnTo>
                <a:lnTo>
                  <a:pt x="252631" y="217740"/>
                </a:lnTo>
                <a:lnTo>
                  <a:pt x="272476" y="180161"/>
                </a:lnTo>
                <a:lnTo>
                  <a:pt x="279603" y="136905"/>
                </a:lnTo>
                <a:lnTo>
                  <a:pt x="272476" y="93602"/>
                </a:lnTo>
                <a:lnTo>
                  <a:pt x="252631" y="56016"/>
                </a:lnTo>
                <a:lnTo>
                  <a:pt x="222369" y="26391"/>
                </a:lnTo>
                <a:lnTo>
                  <a:pt x="183991" y="6971"/>
                </a:lnTo>
                <a:lnTo>
                  <a:pt x="139801" y="0"/>
                </a:lnTo>
                <a:close/>
              </a:path>
            </a:pathLst>
          </a:custGeom>
          <a:solidFill>
            <a:srgbClr val="0770FF"/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63" name="object 63"/>
          <p:cNvSpPr/>
          <p:nvPr/>
        </p:nvSpPr>
        <p:spPr>
          <a:xfrm>
            <a:off x="1118756" y="3661213"/>
            <a:ext cx="285571" cy="279743"/>
          </a:xfrm>
          <a:custGeom>
            <a:avLst/>
            <a:gdLst/>
            <a:ahLst/>
            <a:cxnLst/>
            <a:rect l="l" t="t" r="r" b="b"/>
            <a:pathLst>
              <a:path w="280034" h="274320">
                <a:moveTo>
                  <a:pt x="0" y="136905"/>
                </a:moveTo>
                <a:lnTo>
                  <a:pt x="7127" y="93602"/>
                </a:lnTo>
                <a:lnTo>
                  <a:pt x="26975" y="56016"/>
                </a:lnTo>
                <a:lnTo>
                  <a:pt x="57239" y="26391"/>
                </a:lnTo>
                <a:lnTo>
                  <a:pt x="95616" y="6971"/>
                </a:lnTo>
                <a:lnTo>
                  <a:pt x="139801" y="0"/>
                </a:lnTo>
                <a:lnTo>
                  <a:pt x="183991" y="6971"/>
                </a:lnTo>
                <a:lnTo>
                  <a:pt x="222369" y="26391"/>
                </a:lnTo>
                <a:lnTo>
                  <a:pt x="252631" y="56016"/>
                </a:lnTo>
                <a:lnTo>
                  <a:pt x="272476" y="93602"/>
                </a:lnTo>
                <a:lnTo>
                  <a:pt x="279603" y="136905"/>
                </a:lnTo>
                <a:lnTo>
                  <a:pt x="272476" y="180161"/>
                </a:lnTo>
                <a:lnTo>
                  <a:pt x="252631" y="217740"/>
                </a:lnTo>
                <a:lnTo>
                  <a:pt x="222369" y="247383"/>
                </a:lnTo>
                <a:lnTo>
                  <a:pt x="183991" y="266828"/>
                </a:lnTo>
                <a:lnTo>
                  <a:pt x="139801" y="273811"/>
                </a:lnTo>
                <a:lnTo>
                  <a:pt x="95616" y="266828"/>
                </a:lnTo>
                <a:lnTo>
                  <a:pt x="57239" y="247383"/>
                </a:lnTo>
                <a:lnTo>
                  <a:pt x="26975" y="217740"/>
                </a:lnTo>
                <a:lnTo>
                  <a:pt x="7127" y="180161"/>
                </a:lnTo>
                <a:lnTo>
                  <a:pt x="0" y="136905"/>
                </a:lnTo>
                <a:close/>
              </a:path>
            </a:pathLst>
          </a:custGeom>
          <a:ln w="9525">
            <a:solidFill>
              <a:srgbClr val="1C436A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64" name="object 64"/>
          <p:cNvSpPr txBox="1"/>
          <p:nvPr/>
        </p:nvSpPr>
        <p:spPr>
          <a:xfrm>
            <a:off x="1170872" y="3618346"/>
            <a:ext cx="3797798" cy="222185"/>
          </a:xfrm>
          <a:prstGeom prst="rect">
            <a:avLst/>
          </a:prstGeom>
        </p:spPr>
        <p:txBody>
          <a:bodyPr vert="horz" wrap="square" lIns="0" tIns="16836" rIns="0" bIns="0" rtlCol="0">
            <a:spAutoFit/>
          </a:bodyPr>
          <a:lstStyle/>
          <a:p>
            <a:pPr marL="51806">
              <a:lnSpc>
                <a:spcPts val="1626"/>
              </a:lnSpc>
              <a:spcBef>
                <a:spcPts val="133"/>
              </a:spcBef>
              <a:tabLst>
                <a:tab pos="339972" algn="l"/>
              </a:tabLst>
            </a:pPr>
            <a:r>
              <a:rPr sz="1682" b="1" baseline="-17676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82" b="1" spc="-313" baseline="-176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76" spc="10" dirty="0">
                <a:solidFill>
                  <a:srgbClr val="00295F"/>
                </a:solidFill>
                <a:latin typeface="Arial"/>
                <a:cs typeface="Arial"/>
              </a:rPr>
              <a:t>▪	</a:t>
            </a:r>
            <a:endParaRPr sz="1122" dirty="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96235" y="4454707"/>
            <a:ext cx="8890914" cy="0"/>
          </a:xfrm>
          <a:custGeom>
            <a:avLst/>
            <a:gdLst/>
            <a:ahLst/>
            <a:cxnLst/>
            <a:rect l="l" t="t" r="r" b="b"/>
            <a:pathLst>
              <a:path w="8718550">
                <a:moveTo>
                  <a:pt x="0" y="0"/>
                </a:moveTo>
                <a:lnTo>
                  <a:pt x="8718537" y="0"/>
                </a:lnTo>
              </a:path>
            </a:pathLst>
          </a:custGeom>
          <a:ln w="9525">
            <a:solidFill>
              <a:srgbClr val="8F8F8F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66" name="object 66"/>
          <p:cNvSpPr txBox="1"/>
          <p:nvPr/>
        </p:nvSpPr>
        <p:spPr>
          <a:xfrm>
            <a:off x="510793" y="1439326"/>
            <a:ext cx="337144" cy="1441455"/>
          </a:xfrm>
          <a:prstGeom prst="rect">
            <a:avLst/>
          </a:prstGeom>
          <a:ln w="3175">
            <a:solidFill>
              <a:srgbClr val="006FC0"/>
            </a:solidFill>
          </a:ln>
        </p:spPr>
        <p:txBody>
          <a:bodyPr vert="vert270" wrap="square" lIns="0" tIns="2591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1121">
              <a:latin typeface="Times New Roman"/>
              <a:cs typeface="Times New Roman"/>
            </a:endParaRPr>
          </a:p>
          <a:p>
            <a:pPr marL="430632"/>
            <a:r>
              <a:rPr sz="1070" b="1" dirty="0">
                <a:latin typeface="Arial"/>
                <a:cs typeface="Arial"/>
              </a:rPr>
              <a:t>Процесс</a:t>
            </a:r>
            <a:endParaRPr sz="107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118756" y="1439197"/>
            <a:ext cx="285571" cy="279743"/>
          </a:xfrm>
          <a:custGeom>
            <a:avLst/>
            <a:gdLst/>
            <a:ahLst/>
            <a:cxnLst/>
            <a:rect l="l" t="t" r="r" b="b"/>
            <a:pathLst>
              <a:path w="280034" h="274319">
                <a:moveTo>
                  <a:pt x="139801" y="0"/>
                </a:moveTo>
                <a:lnTo>
                  <a:pt x="95616" y="6983"/>
                </a:lnTo>
                <a:lnTo>
                  <a:pt x="57239" y="26428"/>
                </a:lnTo>
                <a:lnTo>
                  <a:pt x="26975" y="56071"/>
                </a:lnTo>
                <a:lnTo>
                  <a:pt x="7127" y="93650"/>
                </a:lnTo>
                <a:lnTo>
                  <a:pt x="0" y="136905"/>
                </a:lnTo>
                <a:lnTo>
                  <a:pt x="7127" y="180209"/>
                </a:lnTo>
                <a:lnTo>
                  <a:pt x="26975" y="217795"/>
                </a:lnTo>
                <a:lnTo>
                  <a:pt x="57239" y="247420"/>
                </a:lnTo>
                <a:lnTo>
                  <a:pt x="95616" y="266840"/>
                </a:lnTo>
                <a:lnTo>
                  <a:pt x="139801" y="273812"/>
                </a:lnTo>
                <a:lnTo>
                  <a:pt x="183991" y="266840"/>
                </a:lnTo>
                <a:lnTo>
                  <a:pt x="222369" y="247420"/>
                </a:lnTo>
                <a:lnTo>
                  <a:pt x="252631" y="217795"/>
                </a:lnTo>
                <a:lnTo>
                  <a:pt x="272476" y="180209"/>
                </a:lnTo>
                <a:lnTo>
                  <a:pt x="279603" y="136905"/>
                </a:lnTo>
                <a:lnTo>
                  <a:pt x="272476" y="93650"/>
                </a:lnTo>
                <a:lnTo>
                  <a:pt x="252631" y="56071"/>
                </a:lnTo>
                <a:lnTo>
                  <a:pt x="222369" y="26428"/>
                </a:lnTo>
                <a:lnTo>
                  <a:pt x="183991" y="6983"/>
                </a:lnTo>
                <a:lnTo>
                  <a:pt x="139801" y="0"/>
                </a:lnTo>
                <a:close/>
              </a:path>
            </a:pathLst>
          </a:custGeom>
          <a:solidFill>
            <a:srgbClr val="0770FF"/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68" name="object 68"/>
          <p:cNvSpPr/>
          <p:nvPr/>
        </p:nvSpPr>
        <p:spPr>
          <a:xfrm>
            <a:off x="1118756" y="1439197"/>
            <a:ext cx="285571" cy="279743"/>
          </a:xfrm>
          <a:custGeom>
            <a:avLst/>
            <a:gdLst/>
            <a:ahLst/>
            <a:cxnLst/>
            <a:rect l="l" t="t" r="r" b="b"/>
            <a:pathLst>
              <a:path w="280034" h="274319">
                <a:moveTo>
                  <a:pt x="0" y="136905"/>
                </a:moveTo>
                <a:lnTo>
                  <a:pt x="7127" y="93650"/>
                </a:lnTo>
                <a:lnTo>
                  <a:pt x="26975" y="56071"/>
                </a:lnTo>
                <a:lnTo>
                  <a:pt x="57239" y="26428"/>
                </a:lnTo>
                <a:lnTo>
                  <a:pt x="95616" y="6983"/>
                </a:lnTo>
                <a:lnTo>
                  <a:pt x="139801" y="0"/>
                </a:lnTo>
                <a:lnTo>
                  <a:pt x="183991" y="6983"/>
                </a:lnTo>
                <a:lnTo>
                  <a:pt x="222369" y="26428"/>
                </a:lnTo>
                <a:lnTo>
                  <a:pt x="252631" y="56071"/>
                </a:lnTo>
                <a:lnTo>
                  <a:pt x="272476" y="93650"/>
                </a:lnTo>
                <a:lnTo>
                  <a:pt x="279603" y="136905"/>
                </a:lnTo>
                <a:lnTo>
                  <a:pt x="272476" y="180209"/>
                </a:lnTo>
                <a:lnTo>
                  <a:pt x="252631" y="217795"/>
                </a:lnTo>
                <a:lnTo>
                  <a:pt x="222369" y="247420"/>
                </a:lnTo>
                <a:lnTo>
                  <a:pt x="183991" y="266840"/>
                </a:lnTo>
                <a:lnTo>
                  <a:pt x="139801" y="273812"/>
                </a:lnTo>
                <a:lnTo>
                  <a:pt x="95616" y="266840"/>
                </a:lnTo>
                <a:lnTo>
                  <a:pt x="57239" y="247420"/>
                </a:lnTo>
                <a:lnTo>
                  <a:pt x="26975" y="217795"/>
                </a:lnTo>
                <a:lnTo>
                  <a:pt x="7127" y="180209"/>
                </a:lnTo>
                <a:lnTo>
                  <a:pt x="0" y="136905"/>
                </a:lnTo>
                <a:close/>
              </a:path>
            </a:pathLst>
          </a:custGeom>
          <a:ln w="9525">
            <a:solidFill>
              <a:srgbClr val="1C436A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69" name="object 69"/>
          <p:cNvSpPr txBox="1"/>
          <p:nvPr/>
        </p:nvSpPr>
        <p:spPr>
          <a:xfrm>
            <a:off x="1170872" y="1407768"/>
            <a:ext cx="3968124" cy="222185"/>
          </a:xfrm>
          <a:prstGeom prst="rect">
            <a:avLst/>
          </a:prstGeom>
        </p:spPr>
        <p:txBody>
          <a:bodyPr vert="horz" wrap="square" lIns="0" tIns="16836" rIns="0" bIns="0" rtlCol="0">
            <a:spAutoFit/>
          </a:bodyPr>
          <a:lstStyle/>
          <a:p>
            <a:pPr marL="51806">
              <a:lnSpc>
                <a:spcPts val="1626"/>
              </a:lnSpc>
              <a:spcBef>
                <a:spcPts val="133"/>
              </a:spcBef>
              <a:tabLst>
                <a:tab pos="339972" algn="l"/>
              </a:tabLst>
            </a:pPr>
            <a:r>
              <a:rPr sz="1121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21" b="1" spc="-20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65" spc="15" baseline="2057" dirty="0">
                <a:solidFill>
                  <a:srgbClr val="00295F"/>
                </a:solidFill>
                <a:latin typeface="Arial"/>
                <a:cs typeface="Arial"/>
              </a:rPr>
              <a:t>▪	</a:t>
            </a:r>
            <a:endParaRPr sz="1682" baseline="2525" dirty="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02686" y="6553369"/>
            <a:ext cx="2021015" cy="240891"/>
          </a:xfrm>
          <a:custGeom>
            <a:avLst/>
            <a:gdLst/>
            <a:ahLst/>
            <a:cxnLst/>
            <a:rect l="l" t="t" r="r" b="b"/>
            <a:pathLst>
              <a:path w="1981835" h="236220">
                <a:moveTo>
                  <a:pt x="1939227" y="0"/>
                </a:moveTo>
                <a:lnTo>
                  <a:pt x="0" y="0"/>
                </a:lnTo>
                <a:lnTo>
                  <a:pt x="0" y="236084"/>
                </a:lnTo>
                <a:lnTo>
                  <a:pt x="1939227" y="236084"/>
                </a:lnTo>
                <a:lnTo>
                  <a:pt x="1981645" y="118046"/>
                </a:lnTo>
                <a:lnTo>
                  <a:pt x="1939227" y="0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71" name="object 71"/>
          <p:cNvSpPr/>
          <p:nvPr/>
        </p:nvSpPr>
        <p:spPr>
          <a:xfrm>
            <a:off x="502686" y="6553369"/>
            <a:ext cx="2021015" cy="240891"/>
          </a:xfrm>
          <a:custGeom>
            <a:avLst/>
            <a:gdLst/>
            <a:ahLst/>
            <a:cxnLst/>
            <a:rect l="l" t="t" r="r" b="b"/>
            <a:pathLst>
              <a:path w="1981835" h="236220">
                <a:moveTo>
                  <a:pt x="0" y="0"/>
                </a:moveTo>
                <a:lnTo>
                  <a:pt x="1939227" y="0"/>
                </a:lnTo>
                <a:lnTo>
                  <a:pt x="1981645" y="118046"/>
                </a:lnTo>
                <a:lnTo>
                  <a:pt x="1939227" y="236084"/>
                </a:lnTo>
                <a:lnTo>
                  <a:pt x="0" y="236084"/>
                </a:lnTo>
                <a:lnTo>
                  <a:pt x="0" y="11804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73" name="object 73"/>
          <p:cNvSpPr txBox="1"/>
          <p:nvPr/>
        </p:nvSpPr>
        <p:spPr>
          <a:xfrm>
            <a:off x="554504" y="6606289"/>
            <a:ext cx="1680402" cy="122326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marL="12952">
              <a:spcBef>
                <a:spcPts val="97"/>
              </a:spcBef>
            </a:pPr>
            <a:r>
              <a:rPr sz="714" b="1" spc="-15" dirty="0">
                <a:solidFill>
                  <a:srgbClr val="FFFFFF"/>
                </a:solidFill>
                <a:latin typeface="Arial"/>
                <a:cs typeface="Arial"/>
              </a:rPr>
              <a:t>Открытие </a:t>
            </a:r>
            <a:r>
              <a:rPr sz="714" b="1" spc="-5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714" b="1" spc="-10" dirty="0">
                <a:solidFill>
                  <a:srgbClr val="FFFFFF"/>
                </a:solidFill>
                <a:latin typeface="Arial"/>
                <a:cs typeface="Arial"/>
              </a:rPr>
              <a:t>подготовка</a:t>
            </a:r>
            <a:r>
              <a:rPr sz="714" b="1" spc="1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14" b="1" spc="-10" dirty="0">
                <a:solidFill>
                  <a:srgbClr val="FFFFFF"/>
                </a:solidFill>
                <a:latin typeface="Arial"/>
                <a:cs typeface="Arial"/>
              </a:rPr>
              <a:t>ПСР-проекта</a:t>
            </a:r>
            <a:endParaRPr sz="714" dirty="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600471" y="6553369"/>
            <a:ext cx="2021015" cy="240891"/>
          </a:xfrm>
          <a:custGeom>
            <a:avLst/>
            <a:gdLst/>
            <a:ahLst/>
            <a:cxnLst/>
            <a:rect l="l" t="t" r="r" b="b"/>
            <a:pathLst>
              <a:path w="1981835" h="236220">
                <a:moveTo>
                  <a:pt x="1939163" y="0"/>
                </a:moveTo>
                <a:lnTo>
                  <a:pt x="0" y="0"/>
                </a:lnTo>
                <a:lnTo>
                  <a:pt x="42545" y="118046"/>
                </a:lnTo>
                <a:lnTo>
                  <a:pt x="0" y="236084"/>
                </a:lnTo>
                <a:lnTo>
                  <a:pt x="1939163" y="236084"/>
                </a:lnTo>
                <a:lnTo>
                  <a:pt x="1981708" y="118046"/>
                </a:lnTo>
                <a:lnTo>
                  <a:pt x="193916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75" name="object 75"/>
          <p:cNvSpPr/>
          <p:nvPr/>
        </p:nvSpPr>
        <p:spPr>
          <a:xfrm>
            <a:off x="4600471" y="6553369"/>
            <a:ext cx="2021015" cy="240891"/>
          </a:xfrm>
          <a:custGeom>
            <a:avLst/>
            <a:gdLst/>
            <a:ahLst/>
            <a:cxnLst/>
            <a:rect l="l" t="t" r="r" b="b"/>
            <a:pathLst>
              <a:path w="1981835" h="236220">
                <a:moveTo>
                  <a:pt x="0" y="0"/>
                </a:moveTo>
                <a:lnTo>
                  <a:pt x="1939163" y="0"/>
                </a:lnTo>
                <a:lnTo>
                  <a:pt x="1981708" y="118046"/>
                </a:lnTo>
                <a:lnTo>
                  <a:pt x="1939163" y="236084"/>
                </a:lnTo>
                <a:lnTo>
                  <a:pt x="0" y="236084"/>
                </a:lnTo>
                <a:lnTo>
                  <a:pt x="42545" y="11804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76" name="object 76"/>
          <p:cNvSpPr/>
          <p:nvPr/>
        </p:nvSpPr>
        <p:spPr>
          <a:xfrm>
            <a:off x="4695663" y="6570095"/>
            <a:ext cx="1882439" cy="207865"/>
          </a:xfrm>
          <a:custGeom>
            <a:avLst/>
            <a:gdLst/>
            <a:ahLst/>
            <a:cxnLst/>
            <a:rect l="l" t="t" r="r" b="b"/>
            <a:pathLst>
              <a:path w="1845945" h="203834">
                <a:moveTo>
                  <a:pt x="1845945" y="0"/>
                </a:moveTo>
                <a:lnTo>
                  <a:pt x="0" y="0"/>
                </a:lnTo>
                <a:lnTo>
                  <a:pt x="0" y="203288"/>
                </a:lnTo>
                <a:lnTo>
                  <a:pt x="1845945" y="203288"/>
                </a:lnTo>
                <a:lnTo>
                  <a:pt x="184594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77" name="object 77"/>
          <p:cNvSpPr txBox="1"/>
          <p:nvPr/>
        </p:nvSpPr>
        <p:spPr>
          <a:xfrm>
            <a:off x="4683229" y="6606289"/>
            <a:ext cx="1041267" cy="124559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marL="12952">
              <a:spcBef>
                <a:spcPts val="97"/>
              </a:spcBef>
            </a:pPr>
            <a:r>
              <a:rPr sz="714" b="1" spc="-10" dirty="0">
                <a:latin typeface="Arial"/>
                <a:cs typeface="Arial"/>
              </a:rPr>
              <a:t>Внедрение</a:t>
            </a:r>
            <a:r>
              <a:rPr sz="714" b="1" spc="-15" dirty="0">
                <a:latin typeface="Arial"/>
                <a:cs typeface="Arial"/>
              </a:rPr>
              <a:t> </a:t>
            </a:r>
            <a:r>
              <a:rPr sz="714" b="1" spc="-10" dirty="0">
                <a:latin typeface="Arial"/>
                <a:cs typeface="Arial"/>
              </a:rPr>
              <a:t>улучшений</a:t>
            </a:r>
            <a:endParaRPr sz="714" dirty="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551612" y="6553369"/>
            <a:ext cx="2021015" cy="240891"/>
          </a:xfrm>
          <a:custGeom>
            <a:avLst/>
            <a:gdLst/>
            <a:ahLst/>
            <a:cxnLst/>
            <a:rect l="l" t="t" r="r" b="b"/>
            <a:pathLst>
              <a:path w="1981835" h="236220">
                <a:moveTo>
                  <a:pt x="1939162" y="0"/>
                </a:moveTo>
                <a:lnTo>
                  <a:pt x="0" y="0"/>
                </a:lnTo>
                <a:lnTo>
                  <a:pt x="42417" y="118046"/>
                </a:lnTo>
                <a:lnTo>
                  <a:pt x="0" y="236084"/>
                </a:lnTo>
                <a:lnTo>
                  <a:pt x="1939162" y="236084"/>
                </a:lnTo>
                <a:lnTo>
                  <a:pt x="1981708" y="118046"/>
                </a:lnTo>
                <a:lnTo>
                  <a:pt x="193916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79" name="object 79"/>
          <p:cNvSpPr/>
          <p:nvPr/>
        </p:nvSpPr>
        <p:spPr>
          <a:xfrm>
            <a:off x="2551612" y="6553369"/>
            <a:ext cx="2021015" cy="240891"/>
          </a:xfrm>
          <a:custGeom>
            <a:avLst/>
            <a:gdLst/>
            <a:ahLst/>
            <a:cxnLst/>
            <a:rect l="l" t="t" r="r" b="b"/>
            <a:pathLst>
              <a:path w="1981835" h="236220">
                <a:moveTo>
                  <a:pt x="0" y="0"/>
                </a:moveTo>
                <a:lnTo>
                  <a:pt x="1939162" y="0"/>
                </a:lnTo>
                <a:lnTo>
                  <a:pt x="1981708" y="118046"/>
                </a:lnTo>
                <a:lnTo>
                  <a:pt x="1939162" y="236084"/>
                </a:lnTo>
                <a:lnTo>
                  <a:pt x="0" y="236084"/>
                </a:lnTo>
                <a:lnTo>
                  <a:pt x="42417" y="11804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80" name="object 80"/>
          <p:cNvSpPr/>
          <p:nvPr/>
        </p:nvSpPr>
        <p:spPr>
          <a:xfrm>
            <a:off x="2646673" y="6570095"/>
            <a:ext cx="1882439" cy="207865"/>
          </a:xfrm>
          <a:custGeom>
            <a:avLst/>
            <a:gdLst/>
            <a:ahLst/>
            <a:cxnLst/>
            <a:rect l="l" t="t" r="r" b="b"/>
            <a:pathLst>
              <a:path w="1845945" h="203834">
                <a:moveTo>
                  <a:pt x="1845945" y="0"/>
                </a:moveTo>
                <a:lnTo>
                  <a:pt x="0" y="0"/>
                </a:lnTo>
                <a:lnTo>
                  <a:pt x="0" y="203288"/>
                </a:lnTo>
                <a:lnTo>
                  <a:pt x="1845945" y="203288"/>
                </a:lnTo>
                <a:lnTo>
                  <a:pt x="184594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81" name="object 81"/>
          <p:cNvSpPr txBox="1"/>
          <p:nvPr/>
        </p:nvSpPr>
        <p:spPr>
          <a:xfrm>
            <a:off x="2634240" y="6606289"/>
            <a:ext cx="1567727" cy="122326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marL="12952">
              <a:spcBef>
                <a:spcPts val="97"/>
              </a:spcBef>
            </a:pPr>
            <a:r>
              <a:rPr sz="714" b="1" spc="-10" dirty="0">
                <a:latin typeface="Arial"/>
                <a:cs typeface="Arial"/>
              </a:rPr>
              <a:t>Диагностика </a:t>
            </a:r>
            <a:r>
              <a:rPr sz="714" b="1" spc="-5" dirty="0">
                <a:latin typeface="Arial"/>
                <a:cs typeface="Arial"/>
              </a:rPr>
              <a:t>и </a:t>
            </a:r>
            <a:r>
              <a:rPr sz="714" b="1" spc="-10" dirty="0">
                <a:latin typeface="Arial"/>
                <a:cs typeface="Arial"/>
              </a:rPr>
              <a:t>Целевое</a:t>
            </a:r>
            <a:r>
              <a:rPr sz="714" b="1" spc="46" dirty="0">
                <a:latin typeface="Arial"/>
                <a:cs typeface="Arial"/>
              </a:rPr>
              <a:t> </a:t>
            </a:r>
            <a:r>
              <a:rPr sz="714" b="1" spc="-10" dirty="0">
                <a:latin typeface="Arial"/>
                <a:cs typeface="Arial"/>
              </a:rPr>
              <a:t>состояние</a:t>
            </a:r>
            <a:endParaRPr sz="714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6649333" y="6553369"/>
            <a:ext cx="2021015" cy="240891"/>
          </a:xfrm>
          <a:custGeom>
            <a:avLst/>
            <a:gdLst/>
            <a:ahLst/>
            <a:cxnLst/>
            <a:rect l="l" t="t" r="r" b="b"/>
            <a:pathLst>
              <a:path w="1981834" h="236220">
                <a:moveTo>
                  <a:pt x="1939289" y="0"/>
                </a:moveTo>
                <a:lnTo>
                  <a:pt x="0" y="0"/>
                </a:lnTo>
                <a:lnTo>
                  <a:pt x="42544" y="118046"/>
                </a:lnTo>
                <a:lnTo>
                  <a:pt x="0" y="236084"/>
                </a:lnTo>
                <a:lnTo>
                  <a:pt x="1939289" y="236084"/>
                </a:lnTo>
                <a:lnTo>
                  <a:pt x="1981707" y="118046"/>
                </a:lnTo>
                <a:lnTo>
                  <a:pt x="193928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83" name="object 83"/>
          <p:cNvSpPr/>
          <p:nvPr/>
        </p:nvSpPr>
        <p:spPr>
          <a:xfrm>
            <a:off x="6649333" y="6553369"/>
            <a:ext cx="2021015" cy="240891"/>
          </a:xfrm>
          <a:custGeom>
            <a:avLst/>
            <a:gdLst/>
            <a:ahLst/>
            <a:cxnLst/>
            <a:rect l="l" t="t" r="r" b="b"/>
            <a:pathLst>
              <a:path w="1981834" h="236220">
                <a:moveTo>
                  <a:pt x="0" y="0"/>
                </a:moveTo>
                <a:lnTo>
                  <a:pt x="1939289" y="0"/>
                </a:lnTo>
                <a:lnTo>
                  <a:pt x="1981707" y="118046"/>
                </a:lnTo>
                <a:lnTo>
                  <a:pt x="1939289" y="236084"/>
                </a:lnTo>
                <a:lnTo>
                  <a:pt x="0" y="236084"/>
                </a:lnTo>
                <a:lnTo>
                  <a:pt x="42544" y="11804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84" name="object 84"/>
          <p:cNvSpPr/>
          <p:nvPr/>
        </p:nvSpPr>
        <p:spPr>
          <a:xfrm>
            <a:off x="6744522" y="6570095"/>
            <a:ext cx="1882439" cy="207865"/>
          </a:xfrm>
          <a:custGeom>
            <a:avLst/>
            <a:gdLst/>
            <a:ahLst/>
            <a:cxnLst/>
            <a:rect l="l" t="t" r="r" b="b"/>
            <a:pathLst>
              <a:path w="1845945" h="203834">
                <a:moveTo>
                  <a:pt x="1845944" y="0"/>
                </a:moveTo>
                <a:lnTo>
                  <a:pt x="0" y="0"/>
                </a:lnTo>
                <a:lnTo>
                  <a:pt x="0" y="203288"/>
                </a:lnTo>
                <a:lnTo>
                  <a:pt x="1845944" y="203288"/>
                </a:lnTo>
                <a:lnTo>
                  <a:pt x="184594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85" name="object 85"/>
          <p:cNvSpPr txBox="1"/>
          <p:nvPr/>
        </p:nvSpPr>
        <p:spPr>
          <a:xfrm>
            <a:off x="6732478" y="6660683"/>
            <a:ext cx="595102" cy="124559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marL="12952">
              <a:spcBef>
                <a:spcPts val="97"/>
              </a:spcBef>
            </a:pPr>
            <a:r>
              <a:rPr sz="714" b="1" spc="-10" dirty="0">
                <a:latin typeface="Arial"/>
                <a:cs typeface="Arial"/>
              </a:rPr>
              <a:t>ПСР-проекта</a:t>
            </a:r>
            <a:endParaRPr sz="714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511398" y="6487941"/>
            <a:ext cx="130936" cy="1308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87" name="object 87"/>
          <p:cNvSpPr txBox="1"/>
          <p:nvPr/>
        </p:nvSpPr>
        <p:spPr>
          <a:xfrm>
            <a:off x="2539436" y="6485998"/>
            <a:ext cx="76411" cy="124559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marL="12952">
              <a:spcBef>
                <a:spcPts val="97"/>
              </a:spcBef>
            </a:pPr>
            <a:r>
              <a:rPr sz="714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714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556114" y="6487941"/>
            <a:ext cx="130935" cy="1308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89" name="object 89"/>
          <p:cNvSpPr txBox="1"/>
          <p:nvPr/>
        </p:nvSpPr>
        <p:spPr>
          <a:xfrm>
            <a:off x="4584412" y="6485998"/>
            <a:ext cx="76411" cy="124559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marL="12952">
              <a:spcBef>
                <a:spcPts val="97"/>
              </a:spcBef>
            </a:pPr>
            <a:r>
              <a:rPr sz="714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714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37254" y="6487941"/>
            <a:ext cx="130862" cy="1308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91" name="object 91"/>
          <p:cNvSpPr txBox="1"/>
          <p:nvPr/>
        </p:nvSpPr>
        <p:spPr>
          <a:xfrm>
            <a:off x="464675" y="6485998"/>
            <a:ext cx="76411" cy="124559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marL="12952">
              <a:spcBef>
                <a:spcPts val="97"/>
              </a:spcBef>
            </a:pPr>
            <a:r>
              <a:rPr sz="714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714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608212" y="6487941"/>
            <a:ext cx="130805" cy="1308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93" name="object 93"/>
          <p:cNvSpPr txBox="1"/>
          <p:nvPr/>
        </p:nvSpPr>
        <p:spPr>
          <a:xfrm>
            <a:off x="6636771" y="6551894"/>
            <a:ext cx="1815740" cy="124559"/>
          </a:xfrm>
          <a:prstGeom prst="rect">
            <a:avLst/>
          </a:prstGeom>
        </p:spPr>
        <p:txBody>
          <a:bodyPr vert="horz" wrap="square" lIns="0" tIns="12304" rIns="0" bIns="0" rtlCol="0">
            <a:spAutoFit/>
          </a:bodyPr>
          <a:lstStyle/>
          <a:p>
            <a:pPr marL="12952">
              <a:spcBef>
                <a:spcPts val="97"/>
              </a:spcBef>
            </a:pPr>
            <a:r>
              <a:rPr sz="1070" b="1" spc="-7" baseline="39682" dirty="0">
                <a:solidFill>
                  <a:srgbClr val="FFFFFF"/>
                </a:solidFill>
                <a:latin typeface="Arial"/>
                <a:cs typeface="Arial"/>
              </a:rPr>
              <a:t>4 </a:t>
            </a:r>
            <a:r>
              <a:rPr sz="714" b="1" spc="-10" dirty="0">
                <a:latin typeface="Arial"/>
                <a:cs typeface="Arial"/>
              </a:rPr>
              <a:t>Закрепление результатов </a:t>
            </a:r>
            <a:r>
              <a:rPr sz="714" b="1" spc="-5" dirty="0">
                <a:latin typeface="Arial"/>
                <a:cs typeface="Arial"/>
              </a:rPr>
              <a:t>и</a:t>
            </a:r>
            <a:r>
              <a:rPr sz="714" b="1" spc="-122" dirty="0">
                <a:latin typeface="Arial"/>
                <a:cs typeface="Arial"/>
              </a:rPr>
              <a:t> </a:t>
            </a:r>
            <a:r>
              <a:rPr sz="714" b="1" spc="-10" dirty="0">
                <a:latin typeface="Arial"/>
                <a:cs typeface="Arial"/>
              </a:rPr>
              <a:t>закрытие</a:t>
            </a:r>
            <a:endParaRPr sz="714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510794" y="4236888"/>
            <a:ext cx="8890914" cy="0"/>
          </a:xfrm>
          <a:custGeom>
            <a:avLst/>
            <a:gdLst/>
            <a:ahLst/>
            <a:cxnLst/>
            <a:rect l="l" t="t" r="r" b="b"/>
            <a:pathLst>
              <a:path w="8718550">
                <a:moveTo>
                  <a:pt x="0" y="0"/>
                </a:moveTo>
                <a:lnTo>
                  <a:pt x="8718537" y="0"/>
                </a:lnTo>
              </a:path>
            </a:pathLst>
          </a:custGeom>
          <a:ln w="9525">
            <a:solidFill>
              <a:srgbClr val="8F8F8F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96" name="object 96"/>
          <p:cNvSpPr/>
          <p:nvPr/>
        </p:nvSpPr>
        <p:spPr>
          <a:xfrm>
            <a:off x="1349764" y="5122353"/>
            <a:ext cx="7929944" cy="0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943" y="0"/>
                </a:lnTo>
              </a:path>
            </a:pathLst>
          </a:custGeom>
          <a:ln w="9525">
            <a:solidFill>
              <a:srgbClr val="8F8F8F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97" name="object 97"/>
          <p:cNvSpPr txBox="1"/>
          <p:nvPr/>
        </p:nvSpPr>
        <p:spPr>
          <a:xfrm>
            <a:off x="1506874" y="5182706"/>
            <a:ext cx="3170424" cy="368458"/>
          </a:xfrm>
          <a:prstGeom prst="rect">
            <a:avLst/>
          </a:prstGeom>
        </p:spPr>
        <p:txBody>
          <a:bodyPr vert="horz" wrap="square" lIns="0" tIns="12951" rIns="0" bIns="0" rtlCol="0">
            <a:spAutoFit/>
          </a:bodyPr>
          <a:lstStyle/>
          <a:p>
            <a:pPr marL="12952" marR="5180">
              <a:spcBef>
                <a:spcPts val="102"/>
              </a:spcBef>
            </a:pPr>
            <a:r>
              <a:rPr sz="1121" spc="-5" dirty="0">
                <a:latin typeface="Arial"/>
                <a:cs typeface="Arial"/>
              </a:rPr>
              <a:t>Опишите </a:t>
            </a:r>
            <a:r>
              <a:rPr sz="1121" dirty="0">
                <a:latin typeface="Arial"/>
                <a:cs typeface="Arial"/>
              </a:rPr>
              <a:t>предложения по</a:t>
            </a:r>
            <a:r>
              <a:rPr sz="1121" spc="-87" dirty="0">
                <a:latin typeface="Arial"/>
                <a:cs typeface="Arial"/>
              </a:rPr>
              <a:t> </a:t>
            </a:r>
            <a:r>
              <a:rPr sz="1121" dirty="0" err="1">
                <a:latin typeface="Arial"/>
                <a:cs typeface="Arial"/>
              </a:rPr>
              <a:t>совершенствованию</a:t>
            </a:r>
            <a:r>
              <a:rPr sz="1121" dirty="0">
                <a:latin typeface="Arial"/>
                <a:cs typeface="Arial"/>
              </a:rPr>
              <a:t>  </a:t>
            </a:r>
            <a:r>
              <a:rPr sz="1121" dirty="0" err="1" smtClean="0">
                <a:latin typeface="Arial"/>
                <a:cs typeface="Arial"/>
              </a:rPr>
              <a:t>процесса</a:t>
            </a:r>
            <a:r>
              <a:rPr lang="ru-RU" sz="1121" dirty="0" smtClean="0">
                <a:latin typeface="Arial"/>
                <a:cs typeface="Arial"/>
              </a:rPr>
              <a:t>.</a:t>
            </a:r>
            <a:endParaRPr sz="1121" dirty="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466693" y="5654643"/>
            <a:ext cx="8890914" cy="0"/>
          </a:xfrm>
          <a:custGeom>
            <a:avLst/>
            <a:gdLst/>
            <a:ahLst/>
            <a:cxnLst/>
            <a:rect l="l" t="t" r="r" b="b"/>
            <a:pathLst>
              <a:path w="8718550">
                <a:moveTo>
                  <a:pt x="0" y="0"/>
                </a:moveTo>
                <a:lnTo>
                  <a:pt x="8718476" y="0"/>
                </a:lnTo>
              </a:path>
            </a:pathLst>
          </a:custGeom>
          <a:ln w="9525">
            <a:solidFill>
              <a:srgbClr val="8F8F8F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99" name="object 99"/>
          <p:cNvSpPr txBox="1"/>
          <p:nvPr/>
        </p:nvSpPr>
        <p:spPr>
          <a:xfrm>
            <a:off x="1657002" y="5690595"/>
            <a:ext cx="6231226" cy="673747"/>
          </a:xfrm>
          <a:prstGeom prst="rect">
            <a:avLst/>
          </a:prstGeom>
        </p:spPr>
        <p:txBody>
          <a:bodyPr vert="horz" wrap="square" lIns="0" tIns="64108" rIns="0" bIns="0" rtlCol="0">
            <a:spAutoFit/>
          </a:bodyPr>
          <a:lstStyle/>
          <a:p>
            <a:pPr marL="188442" indent="-176138">
              <a:spcBef>
                <a:spcPts val="505"/>
              </a:spcBef>
              <a:buChar char="•"/>
              <a:tabLst>
                <a:tab pos="189089" algn="l"/>
              </a:tabLst>
            </a:pPr>
            <a:r>
              <a:rPr sz="1121" dirty="0" err="1" smtClean="0">
                <a:latin typeface="Arial"/>
                <a:cs typeface="Arial"/>
              </a:rPr>
              <a:t>Кол</a:t>
            </a:r>
            <a:r>
              <a:rPr lang="ru-RU" sz="1121" dirty="0" err="1" smtClean="0">
                <a:latin typeface="Arial"/>
                <a:cs typeface="Arial"/>
              </a:rPr>
              <a:t>ичество</a:t>
            </a:r>
            <a:r>
              <a:rPr sz="1121" dirty="0" smtClean="0">
                <a:latin typeface="Arial"/>
                <a:cs typeface="Arial"/>
              </a:rPr>
              <a:t> </a:t>
            </a:r>
            <a:r>
              <a:rPr sz="1121" spc="-5" dirty="0" err="1">
                <a:latin typeface="Arial"/>
                <a:cs typeface="Arial"/>
              </a:rPr>
              <a:t>опраш</a:t>
            </a:r>
            <a:r>
              <a:rPr lang="ru-RU" sz="1121" spc="-5" dirty="0">
                <a:latin typeface="Arial"/>
                <a:cs typeface="Arial"/>
              </a:rPr>
              <a:t>и</a:t>
            </a:r>
            <a:r>
              <a:rPr sz="1121" spc="-5" dirty="0" err="1">
                <a:latin typeface="Arial"/>
                <a:cs typeface="Arial"/>
              </a:rPr>
              <a:t>ваемых</a:t>
            </a:r>
            <a:r>
              <a:rPr sz="1121" spc="-5" dirty="0">
                <a:latin typeface="Arial"/>
                <a:cs typeface="Arial"/>
              </a:rPr>
              <a:t> </a:t>
            </a:r>
            <a:r>
              <a:rPr lang="ru-RU" sz="1121" spc="-5" dirty="0" smtClean="0">
                <a:latin typeface="Arial"/>
                <a:cs typeface="Arial"/>
              </a:rPr>
              <a:t>: 44 </a:t>
            </a:r>
            <a:r>
              <a:rPr sz="1224" spc="-56" dirty="0" smtClean="0">
                <a:latin typeface="Arial"/>
                <a:cs typeface="Arial"/>
              </a:rPr>
              <a:t> </a:t>
            </a:r>
            <a:r>
              <a:rPr sz="1224" dirty="0" err="1" smtClean="0">
                <a:latin typeface="Arial"/>
                <a:cs typeface="Arial"/>
              </a:rPr>
              <a:t>чел</a:t>
            </a:r>
            <a:r>
              <a:rPr lang="ru-RU" sz="1224" dirty="0" err="1" smtClean="0">
                <a:latin typeface="Arial"/>
                <a:cs typeface="Arial"/>
              </a:rPr>
              <a:t>овека</a:t>
            </a:r>
            <a:r>
              <a:rPr lang="ru-RU" sz="1224" dirty="0" smtClean="0">
                <a:latin typeface="Arial"/>
                <a:cs typeface="Arial"/>
              </a:rPr>
              <a:t>.</a:t>
            </a:r>
            <a:endParaRPr sz="1224" dirty="0">
              <a:latin typeface="Arial"/>
              <a:cs typeface="Arial"/>
            </a:endParaRPr>
          </a:p>
          <a:p>
            <a:pPr marL="188442" marR="5180" indent="-176138">
              <a:spcBef>
                <a:spcPts val="408"/>
              </a:spcBef>
              <a:buChar char="•"/>
              <a:tabLst>
                <a:tab pos="189089" algn="l"/>
              </a:tabLst>
            </a:pPr>
            <a:r>
              <a:rPr sz="1121" spc="-5" dirty="0">
                <a:latin typeface="Arial"/>
                <a:cs typeface="Arial"/>
              </a:rPr>
              <a:t>Подразделения/ организации, участвующие </a:t>
            </a:r>
            <a:r>
              <a:rPr sz="1121" dirty="0">
                <a:latin typeface="Arial"/>
                <a:cs typeface="Arial"/>
              </a:rPr>
              <a:t>в </a:t>
            </a:r>
            <a:r>
              <a:rPr sz="1121" spc="-5" dirty="0">
                <a:latin typeface="Arial"/>
                <a:cs typeface="Arial"/>
              </a:rPr>
              <a:t>анкетировании:  </a:t>
            </a:r>
            <a:r>
              <a:rPr lang="ru-RU" sz="1121" spc="-5" dirty="0" smtClean="0">
                <a:latin typeface="Arial"/>
                <a:cs typeface="Arial"/>
              </a:rPr>
              <a:t>воспитатели,</a:t>
            </a:r>
            <a:r>
              <a:rPr lang="ru-RU" altLang="ru-RU" sz="1200" kern="0" dirty="0" smtClean="0"/>
              <a:t> </a:t>
            </a:r>
            <a:r>
              <a:rPr lang="ru-RU" altLang="ru-RU" sz="1200" kern="0" dirty="0"/>
              <a:t>старший </a:t>
            </a:r>
            <a:r>
              <a:rPr lang="ru-RU" altLang="ru-RU" sz="1200" kern="0" dirty="0" smtClean="0"/>
              <a:t>воспитатель, </a:t>
            </a:r>
            <a:r>
              <a:rPr lang="ru-RU" altLang="ru-RU" sz="1200" kern="0" dirty="0"/>
              <a:t>заместитель </a:t>
            </a:r>
            <a:r>
              <a:rPr lang="ru-RU" altLang="ru-RU" sz="1200" kern="0" dirty="0" smtClean="0"/>
              <a:t>заведующей, родители.</a:t>
            </a:r>
            <a:endParaRPr sz="1121" dirty="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22488" y="5763328"/>
            <a:ext cx="1050331" cy="178392"/>
          </a:xfrm>
          <a:prstGeom prst="rect">
            <a:avLst/>
          </a:prstGeom>
        </p:spPr>
        <p:txBody>
          <a:bodyPr vert="horz" wrap="square" lIns="0" tIns="13599" rIns="0" bIns="0" rtlCol="0">
            <a:spAutoFit/>
          </a:bodyPr>
          <a:lstStyle/>
          <a:p>
            <a:pPr marL="12952">
              <a:spcBef>
                <a:spcPts val="107"/>
              </a:spcBef>
            </a:pPr>
            <a:r>
              <a:rPr sz="1070" b="1" spc="-5" dirty="0">
                <a:latin typeface="Arial"/>
                <a:cs typeface="Arial"/>
              </a:rPr>
              <a:t>ПРИМЕЧАНИЯ:</a:t>
            </a:r>
            <a:endParaRPr sz="107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244032" y="882974"/>
            <a:ext cx="7546137" cy="451345"/>
          </a:xfrm>
          <a:prstGeom prst="rect">
            <a:avLst/>
          </a:prstGeom>
        </p:spPr>
        <p:txBody>
          <a:bodyPr vert="horz" wrap="square" lIns="0" tIns="12951" rIns="0" bIns="0" rtlCol="0">
            <a:spAutoFit/>
          </a:bodyPr>
          <a:lstStyle/>
          <a:p>
            <a:pPr marL="12952" marR="5180">
              <a:lnSpc>
                <a:spcPct val="136800"/>
              </a:lnSpc>
              <a:spcBef>
                <a:spcPts val="102"/>
              </a:spcBef>
              <a:tabLst>
                <a:tab pos="4151550" algn="l"/>
                <a:tab pos="5058142" algn="l"/>
                <a:tab pos="6190089" algn="l"/>
                <a:tab pos="7283829" algn="l"/>
              </a:tabLst>
            </a:pPr>
            <a:r>
              <a:rPr sz="1019" b="1" spc="-10" dirty="0">
                <a:latin typeface="Arial"/>
                <a:cs typeface="Arial"/>
              </a:rPr>
              <a:t>В</a:t>
            </a:r>
            <a:r>
              <a:rPr sz="1019" b="1" spc="-5" dirty="0">
                <a:latin typeface="Arial"/>
                <a:cs typeface="Arial"/>
              </a:rPr>
              <a:t>опро</a:t>
            </a:r>
            <a:r>
              <a:rPr sz="1019" b="1" spc="-10" dirty="0">
                <a:latin typeface="Arial"/>
                <a:cs typeface="Arial"/>
              </a:rPr>
              <a:t>с</a:t>
            </a:r>
            <a:r>
              <a:rPr sz="1019" b="1" spc="-5" dirty="0">
                <a:latin typeface="Arial"/>
                <a:cs typeface="Arial"/>
              </a:rPr>
              <a:t>ы</a:t>
            </a:r>
            <a:r>
              <a:rPr sz="1019" b="1" dirty="0">
                <a:latin typeface="Arial"/>
                <a:cs typeface="Arial"/>
              </a:rPr>
              <a:t>	</a:t>
            </a:r>
            <a:r>
              <a:rPr sz="1019" b="1" spc="-10" dirty="0">
                <a:latin typeface="Arial"/>
                <a:cs typeface="Arial"/>
              </a:rPr>
              <a:t>Не</a:t>
            </a:r>
            <a:r>
              <a:rPr sz="1019" b="1" spc="-5" dirty="0">
                <a:latin typeface="Arial"/>
                <a:cs typeface="Arial"/>
              </a:rPr>
              <a:t>т</a:t>
            </a:r>
            <a:r>
              <a:rPr sz="1019" b="1" dirty="0">
                <a:latin typeface="Arial"/>
                <a:cs typeface="Arial"/>
              </a:rPr>
              <a:t>	</a:t>
            </a:r>
            <a:r>
              <a:rPr sz="1019" b="1" spc="-10" dirty="0">
                <a:latin typeface="Arial"/>
                <a:cs typeface="Arial"/>
              </a:rPr>
              <a:t>С</a:t>
            </a:r>
            <a:r>
              <a:rPr sz="1019" b="1" dirty="0">
                <a:latin typeface="Arial"/>
                <a:cs typeface="Arial"/>
              </a:rPr>
              <a:t>к</a:t>
            </a:r>
            <a:r>
              <a:rPr sz="1019" b="1" spc="-5" dirty="0">
                <a:latin typeface="Arial"/>
                <a:cs typeface="Arial"/>
              </a:rPr>
              <a:t>ор</a:t>
            </a:r>
            <a:r>
              <a:rPr sz="1019" b="1" spc="-10" dirty="0">
                <a:latin typeface="Arial"/>
                <a:cs typeface="Arial"/>
              </a:rPr>
              <a:t>е</a:t>
            </a:r>
            <a:r>
              <a:rPr sz="1019" b="1" spc="-5" dirty="0">
                <a:latin typeface="Arial"/>
                <a:cs typeface="Arial"/>
              </a:rPr>
              <a:t>е</a:t>
            </a:r>
            <a:r>
              <a:rPr sz="1019" b="1" spc="-10" dirty="0">
                <a:latin typeface="Arial"/>
                <a:cs typeface="Arial"/>
              </a:rPr>
              <a:t> </a:t>
            </a:r>
            <a:r>
              <a:rPr sz="1019" b="1" spc="-5" dirty="0">
                <a:latin typeface="Arial"/>
                <a:cs typeface="Arial"/>
              </a:rPr>
              <a:t>н</a:t>
            </a:r>
            <a:r>
              <a:rPr sz="1019" b="1" spc="-10" dirty="0">
                <a:latin typeface="Arial"/>
                <a:cs typeface="Arial"/>
              </a:rPr>
              <a:t>е</a:t>
            </a:r>
            <a:r>
              <a:rPr sz="1019" b="1" spc="-5" dirty="0">
                <a:latin typeface="Arial"/>
                <a:cs typeface="Arial"/>
              </a:rPr>
              <a:t>т</a:t>
            </a:r>
            <a:r>
              <a:rPr sz="1019" b="1" dirty="0">
                <a:latin typeface="Arial"/>
                <a:cs typeface="Arial"/>
              </a:rPr>
              <a:t>	</a:t>
            </a:r>
            <a:r>
              <a:rPr sz="1019" b="1" spc="-10" dirty="0">
                <a:latin typeface="Arial"/>
                <a:cs typeface="Arial"/>
              </a:rPr>
              <a:t>С</a:t>
            </a:r>
            <a:r>
              <a:rPr sz="1019" b="1" dirty="0">
                <a:latin typeface="Arial"/>
                <a:cs typeface="Arial"/>
              </a:rPr>
              <a:t>к</a:t>
            </a:r>
            <a:r>
              <a:rPr sz="1019" b="1" spc="-5" dirty="0">
                <a:latin typeface="Arial"/>
                <a:cs typeface="Arial"/>
              </a:rPr>
              <a:t>ор</a:t>
            </a:r>
            <a:r>
              <a:rPr sz="1019" b="1" spc="-10" dirty="0">
                <a:latin typeface="Arial"/>
                <a:cs typeface="Arial"/>
              </a:rPr>
              <a:t>е</a:t>
            </a:r>
            <a:r>
              <a:rPr sz="1019" b="1" spc="-5" dirty="0">
                <a:latin typeface="Arial"/>
                <a:cs typeface="Arial"/>
              </a:rPr>
              <a:t>е</a:t>
            </a:r>
            <a:r>
              <a:rPr sz="1019" b="1" spc="-10" dirty="0">
                <a:latin typeface="Arial"/>
                <a:cs typeface="Arial"/>
              </a:rPr>
              <a:t> </a:t>
            </a:r>
            <a:r>
              <a:rPr sz="1019" b="1" spc="-5" dirty="0">
                <a:latin typeface="Arial"/>
                <a:cs typeface="Arial"/>
              </a:rPr>
              <a:t>да</a:t>
            </a:r>
            <a:r>
              <a:rPr sz="1019" b="1" dirty="0">
                <a:latin typeface="Arial"/>
                <a:cs typeface="Arial"/>
              </a:rPr>
              <a:t>	</a:t>
            </a:r>
            <a:r>
              <a:rPr sz="1019" b="1" spc="-10" dirty="0">
                <a:latin typeface="Arial"/>
                <a:cs typeface="Arial"/>
              </a:rPr>
              <a:t>Да  </a:t>
            </a:r>
            <a:r>
              <a:rPr sz="1019" b="1" spc="-5" dirty="0">
                <a:latin typeface="Arial"/>
                <a:cs typeface="Arial"/>
              </a:rPr>
              <a:t>Баллы</a:t>
            </a:r>
            <a:endParaRPr sz="1019" dirty="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204351" y="4690241"/>
            <a:ext cx="204394" cy="2004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105" name="object 105"/>
          <p:cNvSpPr/>
          <p:nvPr/>
        </p:nvSpPr>
        <p:spPr>
          <a:xfrm>
            <a:off x="1204351" y="5234832"/>
            <a:ext cx="204394" cy="2004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1"/>
          </a:p>
        </p:txBody>
      </p:sp>
      <p:pic>
        <p:nvPicPr>
          <p:cNvPr id="106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073" y="153009"/>
            <a:ext cx="527788" cy="62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" name="Picture 2" descr="C:\Users\User\Downloads\Логотип проекта мелкий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11668" r="12566" b="11169"/>
          <a:stretch/>
        </p:blipFill>
        <p:spPr bwMode="auto">
          <a:xfrm>
            <a:off x="8463422" y="116839"/>
            <a:ext cx="565670" cy="69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11691" y="4579813"/>
            <a:ext cx="471932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Временные и финансовые затраты </a:t>
            </a:r>
            <a:r>
              <a:rPr lang="ru-RU" sz="1200" dirty="0"/>
              <a:t>на </a:t>
            </a:r>
            <a:r>
              <a:rPr lang="ru-RU" sz="1200" dirty="0" smtClean="0"/>
              <a:t>подготовку </a:t>
            </a:r>
            <a:r>
              <a:rPr lang="ru-RU" sz="1200" dirty="0"/>
              <a:t>к </a:t>
            </a:r>
            <a:r>
              <a:rPr lang="ru-RU" sz="1200" dirty="0" smtClean="0"/>
              <a:t>самостоятельной деятельности велики.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37427" y="5122353"/>
            <a:ext cx="4953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Оптимизация процесса подготовки к самостоятельной деятельности детей </a:t>
            </a:r>
            <a:r>
              <a:rPr lang="ru-RU" sz="1200" dirty="0"/>
              <a:t>за счет </a:t>
            </a:r>
            <a:r>
              <a:rPr lang="ru-RU" sz="1200" dirty="0" smtClean="0"/>
              <a:t>размещения маркеров пространства и алгоритмов деятельности.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94705" y="1328606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Удовлетворены ли Вы в целом процессом подготовки </a:t>
            </a:r>
          </a:p>
          <a:p>
            <a:r>
              <a:rPr lang="ru-RU" sz="1200" dirty="0"/>
              <a:t>    к самостоятельной деятельности детей?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506874" y="1827585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Является ли процесс подготовки к самостоятельной </a:t>
            </a:r>
          </a:p>
          <a:p>
            <a:r>
              <a:rPr lang="ru-RU" sz="1200" dirty="0"/>
              <a:t> деятельности для вас простым и понятным?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521766" y="3018549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Удовлетворены ли Вы предметно-пространственной</a:t>
            </a:r>
          </a:p>
          <a:p>
            <a:r>
              <a:rPr lang="ru-RU" sz="1200" dirty="0"/>
              <a:t> развивающей средой в ДОУ?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417590" y="3649269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Готовы ли Вы к изменениям процесса подготовки</a:t>
            </a:r>
          </a:p>
          <a:p>
            <a:r>
              <a:rPr lang="ru-RU" sz="1200" dirty="0"/>
              <a:t> к самостоятельной  деятельности детей?</a:t>
            </a:r>
          </a:p>
        </p:txBody>
      </p:sp>
      <p:sp>
        <p:nvSpPr>
          <p:cNvPr id="42" name="Овал 41"/>
          <p:cNvSpPr/>
          <p:nvPr/>
        </p:nvSpPr>
        <p:spPr>
          <a:xfrm>
            <a:off x="6861156" y="1452884"/>
            <a:ext cx="914400" cy="330582"/>
          </a:xfrm>
          <a:prstGeom prst="ellips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2,9</a:t>
            </a:r>
          </a:p>
        </p:txBody>
      </p:sp>
      <p:sp>
        <p:nvSpPr>
          <p:cNvPr id="50" name="Овал 49"/>
          <p:cNvSpPr/>
          <p:nvPr/>
        </p:nvSpPr>
        <p:spPr>
          <a:xfrm>
            <a:off x="6287322" y="1964057"/>
            <a:ext cx="914400" cy="280639"/>
          </a:xfrm>
          <a:prstGeom prst="ellips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2,4</a:t>
            </a:r>
          </a:p>
        </p:txBody>
      </p:sp>
      <p:sp>
        <p:nvSpPr>
          <p:cNvPr id="51" name="Овал 50"/>
          <p:cNvSpPr/>
          <p:nvPr/>
        </p:nvSpPr>
        <p:spPr>
          <a:xfrm>
            <a:off x="6347705" y="2451713"/>
            <a:ext cx="914400" cy="310762"/>
          </a:xfrm>
          <a:prstGeom prst="ellips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2,4</a:t>
            </a:r>
          </a:p>
        </p:txBody>
      </p:sp>
      <p:sp>
        <p:nvSpPr>
          <p:cNvPr id="58" name="Овал 57"/>
          <p:cNvSpPr/>
          <p:nvPr/>
        </p:nvSpPr>
        <p:spPr>
          <a:xfrm>
            <a:off x="6017566" y="2925892"/>
            <a:ext cx="914400" cy="295415"/>
          </a:xfrm>
          <a:prstGeom prst="ellips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2,1</a:t>
            </a:r>
          </a:p>
        </p:txBody>
      </p:sp>
      <p:sp>
        <p:nvSpPr>
          <p:cNvPr id="72" name="Овал 71"/>
          <p:cNvSpPr/>
          <p:nvPr/>
        </p:nvSpPr>
        <p:spPr>
          <a:xfrm>
            <a:off x="7030029" y="3646159"/>
            <a:ext cx="914400" cy="309850"/>
          </a:xfrm>
          <a:prstGeom prst="ellips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3,1</a:t>
            </a:r>
          </a:p>
        </p:txBody>
      </p:sp>
    </p:spTree>
    <p:extLst>
      <p:ext uri="{BB962C8B-B14F-4D97-AF65-F5344CB8AC3E}">
        <p14:creationId xmlns:p14="http://schemas.microsoft.com/office/powerpoint/2010/main" val="938007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1747" y="209315"/>
            <a:ext cx="7385392" cy="553998"/>
          </a:xfrm>
        </p:spPr>
        <p:txBody>
          <a:bodyPr/>
          <a:lstStyle/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 этапов проекта </a:t>
            </a:r>
            <a:r>
              <a:rPr lang="ru-RU" sz="1800" spc="-5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</a:t>
            </a:r>
            <a:r>
              <a:rPr lang="ru-RU" altLang="ru-RU" sz="18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птимизация процесса        </a:t>
            </a:r>
            <a:r>
              <a:rPr lang="ru-RU" altLang="ru-RU" sz="18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подготовки  </a:t>
            </a:r>
            <a:r>
              <a:rPr lang="ru-RU" altLang="ru-RU" sz="18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 самостоятельной деятельности детей</a:t>
            </a:r>
            <a:r>
              <a:rPr lang="ru-RU" sz="1800" spc="-5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828673"/>
              </p:ext>
            </p:extLst>
          </p:nvPr>
        </p:nvGraphicFramePr>
        <p:xfrm>
          <a:off x="275608" y="1247228"/>
          <a:ext cx="9145794" cy="555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1295"/>
                <a:gridCol w="1255353"/>
                <a:gridCol w="1204733"/>
                <a:gridCol w="3134413"/>
              </a:tblGrid>
              <a:tr h="241583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Мероприятие 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Ответственный 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Сроки 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Дек.Янв.Фев.Мар.Апр.Май.Июн.Июл.Ав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26681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000" dirty="0" smtClean="0"/>
                        <a:t>Открытие и подготовка ПСР-проекта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00" dirty="0" smtClean="0"/>
                        <a:t>1.1. Определение</a:t>
                      </a:r>
                      <a:r>
                        <a:rPr lang="ru-RU" sz="1000" baseline="0" dirty="0" smtClean="0"/>
                        <a:t> проблемы и выбор темы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00" baseline="0" dirty="0" smtClean="0"/>
                        <a:t>1.2. </a:t>
                      </a:r>
                      <a:r>
                        <a:rPr lang="ru-RU" sz="1000" dirty="0" smtClean="0"/>
                        <a:t>Определение периметра проекта и границ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00" dirty="0" smtClean="0"/>
                        <a:t>1.3. Анкетирование заказчиков №1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00" dirty="0" smtClean="0"/>
                        <a:t>1.4. Разработка карточки ПСР-проекта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00" dirty="0" smtClean="0"/>
                        <a:t>1.5 Формирование команды проекта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00" dirty="0" smtClean="0"/>
                        <a:t>1.6. Разработка план-графика проекта</a:t>
                      </a:r>
                    </a:p>
                    <a:p>
                      <a:pPr marL="0" indent="0">
                        <a:buNone/>
                      </a:pPr>
                      <a:endParaRPr lang="ru-RU" sz="1000" dirty="0" smtClean="0"/>
                    </a:p>
                    <a:p>
                      <a:pPr marL="0" indent="0">
                        <a:buNone/>
                      </a:pPr>
                      <a:r>
                        <a:rPr lang="ru-RU" sz="1000" dirty="0" smtClean="0"/>
                        <a:t>1.7.Проведение стартового совещания и выпуск приказа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00" dirty="0" smtClean="0"/>
                        <a:t>1.8. Организация информационного стенда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00" dirty="0" smtClean="0"/>
                        <a:t>2. Диагностика и Целевое состояние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00" dirty="0" smtClean="0"/>
                        <a:t>2.1. Разработка текущей карты процесса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00" dirty="0" smtClean="0"/>
                        <a:t>2.2. Сбор фактических данных (ПА 1)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00" dirty="0" smtClean="0"/>
                        <a:t>2.3. Разработка целевой (идеальной) карты процесса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00" dirty="0" smtClean="0"/>
                        <a:t>2.4. Определение путей достижения целевого состояния                                                                                    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00" dirty="0" smtClean="0"/>
                        <a:t>2.5. Оценка влияния изменений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00" dirty="0" smtClean="0"/>
                        <a:t>3. Внедрение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00" dirty="0" smtClean="0"/>
                        <a:t>3.1 Совещание по защите подходов внедрения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00" dirty="0" smtClean="0"/>
                        <a:t>3.2. Разработка плана мероприятий</a:t>
                      </a:r>
                    </a:p>
                    <a:p>
                      <a:pPr marL="0" indent="0">
                        <a:buNone/>
                      </a:pPr>
                      <a:endParaRPr lang="ru-RU" sz="1000" dirty="0" smtClean="0"/>
                    </a:p>
                    <a:p>
                      <a:pPr marL="0" indent="0">
                        <a:buNone/>
                      </a:pPr>
                      <a:r>
                        <a:rPr lang="ru-RU" sz="1000" dirty="0" smtClean="0"/>
                        <a:t>3.3. Внедрение мероприятий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00" dirty="0" smtClean="0"/>
                        <a:t>3.4. Обучение участников процесса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00" dirty="0" smtClean="0"/>
                        <a:t>4. Производственный контроль и Закрытие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00" dirty="0" smtClean="0"/>
                        <a:t>4.1. Мониторинг достигнутых результатов (ПА 2)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00" dirty="0" smtClean="0"/>
                        <a:t>4.2. Анкетирование заказчиков №2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00" dirty="0" smtClean="0"/>
                        <a:t>4.3. Закрепление результатов проекта в стандартах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00" dirty="0" smtClean="0"/>
                        <a:t>4.4. Оценка результатов и проведение завершающего совещания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00" dirty="0" smtClean="0"/>
                        <a:t>4.5. Обратная связь и поощрение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Синичкина И.В.</a:t>
                      </a:r>
                    </a:p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Синичкина И.В.</a:t>
                      </a:r>
                    </a:p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Синичкина И.В.</a:t>
                      </a:r>
                    </a:p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/>
                        <a:t>Тупикова</a:t>
                      </a:r>
                      <a:r>
                        <a:rPr lang="ru-RU" sz="1000" dirty="0" smtClean="0"/>
                        <a:t> Н.Н.</a:t>
                      </a:r>
                    </a:p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Чугунова</a:t>
                      </a:r>
                      <a:r>
                        <a:rPr lang="ru-RU" sz="1000" baseline="0" dirty="0" smtClean="0"/>
                        <a:t> Т.И.</a:t>
                      </a:r>
                    </a:p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Синичкина И.В.</a:t>
                      </a:r>
                    </a:p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Чугунова Т.И.</a:t>
                      </a:r>
                    </a:p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err="1" smtClean="0"/>
                        <a:t>Тупикова</a:t>
                      </a:r>
                      <a:r>
                        <a:rPr lang="ru-RU" sz="1000" baseline="0" dirty="0" smtClean="0"/>
                        <a:t> Н.Н.</a:t>
                      </a:r>
                    </a:p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Синичкина И.В.</a:t>
                      </a:r>
                    </a:p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Чугунова Т.И.</a:t>
                      </a:r>
                    </a:p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Чугунова Т.И.</a:t>
                      </a:r>
                    </a:p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Чугунова</a:t>
                      </a:r>
                      <a:r>
                        <a:rPr lang="ru-RU" sz="1000" baseline="0" dirty="0" smtClean="0"/>
                        <a:t> Т.И.</a:t>
                      </a:r>
                    </a:p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err="1" smtClean="0"/>
                        <a:t>Тупикова</a:t>
                      </a:r>
                      <a:r>
                        <a:rPr lang="ru-RU" sz="1000" baseline="0" dirty="0" smtClean="0"/>
                        <a:t> Н.Н.</a:t>
                      </a:r>
                    </a:p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Чугунова Т.И.</a:t>
                      </a:r>
                    </a:p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aseline="0" dirty="0" smtClean="0"/>
                    </a:p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Борисова Г.В.</a:t>
                      </a:r>
                    </a:p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Медведева Я.Н.</a:t>
                      </a:r>
                    </a:p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Синичкина И.В.</a:t>
                      </a:r>
                    </a:p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Синичкина И.В.</a:t>
                      </a:r>
                    </a:p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Чугунова Т.И.</a:t>
                      </a:r>
                    </a:p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err="1" smtClean="0"/>
                        <a:t>Тупикова</a:t>
                      </a:r>
                      <a:r>
                        <a:rPr lang="ru-RU" sz="1000" baseline="0" dirty="0" smtClean="0"/>
                        <a:t> Н.Н.</a:t>
                      </a:r>
                    </a:p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Согласно плану</a:t>
                      </a:r>
                    </a:p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Чугунова Т.И.</a:t>
                      </a:r>
                    </a:p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Синичкина И.В.</a:t>
                      </a:r>
                    </a:p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Чугунова</a:t>
                      </a:r>
                      <a:r>
                        <a:rPr lang="ru-RU" sz="1000" baseline="0" dirty="0" smtClean="0"/>
                        <a:t> Т.И.</a:t>
                      </a:r>
                    </a:p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err="1" smtClean="0"/>
                        <a:t>Тупикова</a:t>
                      </a:r>
                      <a:r>
                        <a:rPr lang="ru-RU" sz="1000" baseline="0" dirty="0" smtClean="0"/>
                        <a:t> Н.Н.</a:t>
                      </a:r>
                    </a:p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Согласно плану</a:t>
                      </a:r>
                    </a:p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Синичкина И.В.</a:t>
                      </a:r>
                      <a:endParaRPr lang="ru-RU" sz="1000" dirty="0" smtClean="0"/>
                    </a:p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/>
                    </a:p>
                    <a:p>
                      <a:r>
                        <a:rPr lang="ru-RU" sz="1000" baseline="0" dirty="0" smtClean="0"/>
                        <a:t>Синичкина И.В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20.12.21</a:t>
                      </a:r>
                    </a:p>
                    <a:p>
                      <a:r>
                        <a:rPr lang="ru-RU" sz="1000" dirty="0" smtClean="0"/>
                        <a:t>20.01.21-23.12.21</a:t>
                      </a:r>
                    </a:p>
                    <a:p>
                      <a:r>
                        <a:rPr lang="ru-RU" sz="1000" dirty="0" smtClean="0"/>
                        <a:t>24.12.21-30.12.21</a:t>
                      </a:r>
                    </a:p>
                    <a:p>
                      <a:r>
                        <a:rPr lang="ru-RU" sz="1000" dirty="0" smtClean="0"/>
                        <a:t>10.01.22-12.01.22</a:t>
                      </a:r>
                    </a:p>
                    <a:p>
                      <a:r>
                        <a:rPr lang="ru-RU" sz="1000" dirty="0" smtClean="0"/>
                        <a:t>13.01.22-14.01.22</a:t>
                      </a:r>
                    </a:p>
                    <a:p>
                      <a:r>
                        <a:rPr lang="ru-RU" sz="1000" dirty="0" smtClean="0"/>
                        <a:t>14.01.22</a:t>
                      </a:r>
                    </a:p>
                    <a:p>
                      <a:r>
                        <a:rPr lang="ru-RU" sz="1000" dirty="0" smtClean="0"/>
                        <a:t>17.01.22-19.01.22</a:t>
                      </a:r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20.01.22</a:t>
                      </a:r>
                    </a:p>
                    <a:p>
                      <a:r>
                        <a:rPr lang="ru-RU" sz="1000" dirty="0" smtClean="0"/>
                        <a:t>21.01.22-01.08.22</a:t>
                      </a:r>
                    </a:p>
                    <a:p>
                      <a:r>
                        <a:rPr lang="ru-RU" sz="1000" dirty="0" smtClean="0"/>
                        <a:t>01.02.22-21.03.22</a:t>
                      </a:r>
                    </a:p>
                    <a:p>
                      <a:r>
                        <a:rPr lang="ru-RU" sz="1000" dirty="0" smtClean="0"/>
                        <a:t>01.02.22-21.02.22</a:t>
                      </a:r>
                    </a:p>
                    <a:p>
                      <a:r>
                        <a:rPr lang="ru-RU" sz="1000" dirty="0" smtClean="0"/>
                        <a:t>21.02.22-28.02.22</a:t>
                      </a:r>
                    </a:p>
                    <a:p>
                      <a:r>
                        <a:rPr lang="ru-RU" sz="1000" dirty="0" smtClean="0"/>
                        <a:t>01.03.22-21.03.22</a:t>
                      </a:r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22.03.22-23.03.22</a:t>
                      </a:r>
                    </a:p>
                    <a:p>
                      <a:r>
                        <a:rPr lang="ru-RU" sz="1000" dirty="0" smtClean="0"/>
                        <a:t>22.03.22-23.03.22</a:t>
                      </a:r>
                    </a:p>
                    <a:p>
                      <a:r>
                        <a:rPr lang="ru-RU" sz="1000" dirty="0" smtClean="0"/>
                        <a:t>22.03.22-20.07.22</a:t>
                      </a:r>
                    </a:p>
                    <a:p>
                      <a:r>
                        <a:rPr lang="ru-RU" sz="1000" dirty="0" smtClean="0"/>
                        <a:t>28.03.22</a:t>
                      </a:r>
                    </a:p>
                    <a:p>
                      <a:r>
                        <a:rPr lang="ru-RU" sz="1000" dirty="0" smtClean="0"/>
                        <a:t>10.02.22-14.02.22</a:t>
                      </a:r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06.04.22-10.07.22</a:t>
                      </a:r>
                    </a:p>
                    <a:p>
                      <a:r>
                        <a:rPr lang="ru-RU" sz="1000" dirty="0" smtClean="0"/>
                        <a:t>11.07.22-15.07.22</a:t>
                      </a:r>
                    </a:p>
                    <a:p>
                      <a:r>
                        <a:rPr lang="ru-RU" sz="1000" dirty="0" smtClean="0"/>
                        <a:t>18.07.22-01.08.22</a:t>
                      </a:r>
                    </a:p>
                    <a:p>
                      <a:r>
                        <a:rPr lang="ru-RU" sz="1000" dirty="0" smtClean="0"/>
                        <a:t>18.07.22-25.07.22</a:t>
                      </a:r>
                    </a:p>
                    <a:p>
                      <a:r>
                        <a:rPr lang="ru-RU" sz="1000" dirty="0" smtClean="0"/>
                        <a:t>18.07.22-01.08.22</a:t>
                      </a:r>
                    </a:p>
                    <a:p>
                      <a:r>
                        <a:rPr lang="ru-RU" sz="1000" dirty="0" smtClean="0"/>
                        <a:t>01.08.22</a:t>
                      </a:r>
                    </a:p>
                    <a:p>
                      <a:r>
                        <a:rPr lang="ru-RU" sz="1000" dirty="0" smtClean="0"/>
                        <a:t>01.08.22</a:t>
                      </a:r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01.08.22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490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МОНИТОРИНГ КЛЮЧЕВЫХ ЭТАПОВ ПРОЕКТА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ЕЖЕНЕДЕЛЬНО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Равнобедренный треугольник 5"/>
          <p:cNvSpPr/>
          <p:nvPr/>
        </p:nvSpPr>
        <p:spPr>
          <a:xfrm>
            <a:off x="6538855" y="1469205"/>
            <a:ext cx="179798" cy="143838"/>
          </a:xfrm>
          <a:prstGeom prst="triangle">
            <a:avLst/>
          </a:prstGeom>
          <a:solidFill>
            <a:schemeClr val="tx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96008" y="1674687"/>
            <a:ext cx="227315" cy="92467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98745" y="1809962"/>
            <a:ext cx="227315" cy="92467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902931" y="1929824"/>
            <a:ext cx="179798" cy="143838"/>
          </a:xfrm>
          <a:prstGeom prst="triangle">
            <a:avLst/>
          </a:prstGeom>
          <a:solidFill>
            <a:schemeClr val="tx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rgbClr val="FF0000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965432" y="2082224"/>
            <a:ext cx="179798" cy="143838"/>
          </a:xfrm>
          <a:prstGeom prst="triangle">
            <a:avLst/>
          </a:prstGeom>
          <a:solidFill>
            <a:schemeClr val="tx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rgbClr val="FF0000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997521" y="2226062"/>
            <a:ext cx="179798" cy="143838"/>
          </a:xfrm>
          <a:prstGeom prst="triangle">
            <a:avLst/>
          </a:prstGeom>
          <a:solidFill>
            <a:schemeClr val="tx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96449" y="2443537"/>
            <a:ext cx="227315" cy="92467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110106" y="2696961"/>
            <a:ext cx="179798" cy="143838"/>
          </a:xfrm>
          <a:prstGeom prst="triangle">
            <a:avLst/>
          </a:prstGeom>
          <a:solidFill>
            <a:schemeClr val="tx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87420" y="2868197"/>
            <a:ext cx="2056580" cy="92467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98855" y="2988062"/>
            <a:ext cx="540327" cy="92467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89904" y="3202113"/>
            <a:ext cx="227315" cy="92467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76164" y="3321978"/>
            <a:ext cx="227315" cy="92467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12898" y="3510337"/>
            <a:ext cx="227315" cy="92467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39182" y="4116513"/>
            <a:ext cx="1006867" cy="92467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7935231" y="4210687"/>
            <a:ext cx="179798" cy="143838"/>
          </a:xfrm>
          <a:prstGeom prst="triangle">
            <a:avLst/>
          </a:prstGeom>
          <a:solidFill>
            <a:schemeClr val="tx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85716" y="4373355"/>
            <a:ext cx="227315" cy="92467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025130" y="4756936"/>
            <a:ext cx="317485" cy="92467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836806" y="4849403"/>
            <a:ext cx="227315" cy="92467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836805" y="5018926"/>
            <a:ext cx="227315" cy="92467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765298" y="3662737"/>
            <a:ext cx="227315" cy="92467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8836806" y="5287761"/>
            <a:ext cx="179798" cy="143838"/>
          </a:xfrm>
          <a:prstGeom prst="triangle">
            <a:avLst/>
          </a:prstGeom>
          <a:solidFill>
            <a:schemeClr val="tx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rgbClr val="FF0000"/>
              </a:solidFill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9031759" y="5443574"/>
            <a:ext cx="179798" cy="143838"/>
          </a:xfrm>
          <a:prstGeom prst="triangle">
            <a:avLst/>
          </a:prstGeom>
          <a:solidFill>
            <a:schemeClr val="tx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rgbClr val="FF0000"/>
              </a:solidFill>
            </a:endParaRPr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9054101" y="5606231"/>
            <a:ext cx="179798" cy="143838"/>
          </a:xfrm>
          <a:prstGeom prst="triangle">
            <a:avLst/>
          </a:prstGeom>
          <a:solidFill>
            <a:schemeClr val="tx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rgbClr val="FF0000"/>
              </a:solidFill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7780705" y="3811711"/>
            <a:ext cx="179798" cy="143838"/>
          </a:xfrm>
          <a:prstGeom prst="triangle">
            <a:avLst/>
          </a:prstGeom>
          <a:solidFill>
            <a:schemeClr val="tx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rgbClr val="FF0000"/>
              </a:solidFill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7801463" y="3955548"/>
            <a:ext cx="179798" cy="143838"/>
          </a:xfrm>
          <a:prstGeom prst="triangle">
            <a:avLst/>
          </a:prstGeom>
          <a:solidFill>
            <a:schemeClr val="tx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rgbClr val="FF0000"/>
              </a:solidFill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9016604" y="5994937"/>
            <a:ext cx="179798" cy="143838"/>
          </a:xfrm>
          <a:prstGeom prst="triangle">
            <a:avLst/>
          </a:prstGeom>
          <a:solidFill>
            <a:schemeClr val="tx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879" y="6428542"/>
            <a:ext cx="5348965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Результаты этапа: составлен план-график проекта</a:t>
            </a:r>
            <a:endParaRPr lang="ru-RU" dirty="0"/>
          </a:p>
        </p:txBody>
      </p:sp>
      <p:pic>
        <p:nvPicPr>
          <p:cNvPr id="280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017" y="209315"/>
            <a:ext cx="5302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0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400" y="161983"/>
            <a:ext cx="5000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969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1747" y="73125"/>
            <a:ext cx="7385392" cy="826380"/>
          </a:xfrm>
        </p:spPr>
        <p:txBody>
          <a:bodyPr/>
          <a:lstStyle/>
          <a:p>
            <a:r>
              <a:rPr lang="ru-RU" dirty="0"/>
              <a:t>План стартового совещания по </a:t>
            </a:r>
            <a:r>
              <a:rPr lang="ru-RU" dirty="0" smtClean="0"/>
              <a:t>проекту </a:t>
            </a:r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«Оптимизация </a:t>
            </a:r>
            <a:b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процесса подготовки к самостоятельной деятельности </a:t>
            </a:r>
            <a:b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детей»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982" y="938701"/>
            <a:ext cx="1621534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Цель </a:t>
            </a:r>
            <a:r>
              <a:rPr lang="ru-RU" dirty="0" smtClean="0"/>
              <a:t>встречи: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29492" y="938701"/>
            <a:ext cx="6921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п</a:t>
            </a:r>
            <a:r>
              <a:rPr lang="ru-RU" sz="1200" dirty="0" smtClean="0"/>
              <a:t>роинформировать </a:t>
            </a:r>
            <a:r>
              <a:rPr lang="ru-RU" sz="1200" dirty="0"/>
              <a:t>участников команды проекта о целях проекта, плане его </a:t>
            </a:r>
            <a:r>
              <a:rPr lang="ru-RU" sz="1200" dirty="0" smtClean="0"/>
              <a:t>реализации; </a:t>
            </a:r>
          </a:p>
          <a:p>
            <a:r>
              <a:rPr lang="ru-RU" sz="1200" dirty="0" smtClean="0"/>
              <a:t>▪      получить </a:t>
            </a:r>
            <a:r>
              <a:rPr lang="ru-RU" sz="1200" dirty="0"/>
              <a:t>комментарии, ответить на </a:t>
            </a:r>
            <a:r>
              <a:rPr lang="ru-RU" sz="1200" dirty="0" smtClean="0"/>
              <a:t>вопросы. 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86837" y="1442496"/>
            <a:ext cx="2210733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Участники </a:t>
            </a:r>
            <a:r>
              <a:rPr lang="ru-RU" dirty="0" smtClean="0"/>
              <a:t>встречи: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73330" y="1442496"/>
            <a:ext cx="7407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Синичкина И.В., Чугунова Т.И., </a:t>
            </a:r>
            <a:r>
              <a:rPr lang="ru-RU" sz="1400" dirty="0" err="1" smtClean="0"/>
              <a:t>Тупикова</a:t>
            </a:r>
            <a:r>
              <a:rPr lang="ru-RU" sz="1400" dirty="0" smtClean="0"/>
              <a:t> Н.Н., Борисова Г.В., </a:t>
            </a:r>
            <a:r>
              <a:rPr lang="ru-RU" sz="1400" dirty="0" err="1" smtClean="0"/>
              <a:t>Кокалевская</a:t>
            </a:r>
            <a:r>
              <a:rPr lang="ru-RU" sz="1400" dirty="0" smtClean="0"/>
              <a:t> М.В., </a:t>
            </a:r>
            <a:r>
              <a:rPr lang="ru-RU" sz="1400" dirty="0" err="1" smtClean="0"/>
              <a:t>Пересада</a:t>
            </a:r>
            <a:r>
              <a:rPr lang="ru-RU" sz="1400" dirty="0" smtClean="0"/>
              <a:t> Н.В., </a:t>
            </a:r>
            <a:r>
              <a:rPr lang="ru-RU" sz="1400" dirty="0" err="1" smtClean="0"/>
              <a:t>Кондратова</a:t>
            </a:r>
            <a:r>
              <a:rPr lang="ru-RU" sz="1400" dirty="0" smtClean="0"/>
              <a:t> О.В., Медведева Я.Н., </a:t>
            </a:r>
            <a:r>
              <a:rPr lang="ru-RU" sz="1400" dirty="0" err="1" smtClean="0"/>
              <a:t>Автомонова</a:t>
            </a:r>
            <a:r>
              <a:rPr lang="ru-RU" sz="1400" dirty="0" smtClean="0"/>
              <a:t> Н.В..</a:t>
            </a:r>
            <a:endParaRPr lang="ru-RU" sz="1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894246"/>
              </p:ext>
            </p:extLst>
          </p:nvPr>
        </p:nvGraphicFramePr>
        <p:xfrm>
          <a:off x="286832" y="1965716"/>
          <a:ext cx="9227037" cy="3734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36"/>
                <a:gridCol w="2061770"/>
                <a:gridCol w="907627"/>
                <a:gridCol w="1725612"/>
                <a:gridCol w="2812523"/>
                <a:gridCol w="1259169"/>
              </a:tblGrid>
              <a:tr h="64328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Темы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Время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1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Ответственный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Желаемый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результат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Материалы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598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Цели и задачи проекта, подход к оценке результата, подход к мотивации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15 мин.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Синичкина</a:t>
                      </a:r>
                      <a:r>
                        <a:rPr lang="ru-RU" sz="1000" baseline="0" dirty="0" smtClean="0"/>
                        <a:t> И.В.,</a:t>
                      </a:r>
                    </a:p>
                    <a:p>
                      <a:r>
                        <a:rPr lang="ru-RU" sz="1000" baseline="0" dirty="0" smtClean="0"/>
                        <a:t>руководитель проекта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Обеспечить взаимопонимание по целям и оценке результатов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Карточка проекта</a:t>
                      </a:r>
                      <a:endParaRPr lang="ru-RU" sz="1000" dirty="0"/>
                    </a:p>
                  </a:txBody>
                  <a:tcPr/>
                </a:tc>
              </a:tr>
              <a:tr h="64328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Пример реализации аналогичного проекта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 мин.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Синичкина</a:t>
                      </a:r>
                      <a:r>
                        <a:rPr lang="ru-RU" sz="1000" baseline="0" dirty="0" smtClean="0"/>
                        <a:t> И.В.,</a:t>
                      </a:r>
                    </a:p>
                    <a:p>
                      <a:r>
                        <a:rPr lang="ru-RU" sz="1000" baseline="0" dirty="0" smtClean="0"/>
                        <a:t>руководитель проекта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Дать понимание команде проекта о том, как реализовывался аналогичный проект. Убедить в необходимости и возможности реализации проекта, достижении целей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Пример реализованного проекта</a:t>
                      </a:r>
                      <a:endParaRPr lang="ru-RU" sz="1000" dirty="0"/>
                    </a:p>
                  </a:txBody>
                  <a:tcPr/>
                </a:tc>
              </a:tr>
              <a:tr h="58322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Общий план проекта. Роли участников команды проекта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15 мин.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Синичкина</a:t>
                      </a:r>
                      <a:r>
                        <a:rPr lang="ru-RU" sz="1000" baseline="0" dirty="0" smtClean="0"/>
                        <a:t> И.В.,</a:t>
                      </a:r>
                    </a:p>
                    <a:p>
                      <a:r>
                        <a:rPr lang="ru-RU" sz="1000" baseline="0" dirty="0" smtClean="0"/>
                        <a:t>руководитель проекта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Обеспечить понимание основных этапов проекта, их сроков. Объяснить роль каждого участника команды проекта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План –график проекта</a:t>
                      </a:r>
                      <a:endParaRPr lang="ru-RU" sz="1000" dirty="0"/>
                    </a:p>
                  </a:txBody>
                  <a:tcPr/>
                </a:tc>
              </a:tr>
              <a:tr h="58721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Обсуждение и вопросы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15 мин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Синичкина</a:t>
                      </a:r>
                      <a:r>
                        <a:rPr lang="ru-RU" sz="1000" baseline="0" dirty="0" smtClean="0"/>
                        <a:t> И.В.,</a:t>
                      </a:r>
                    </a:p>
                    <a:p>
                      <a:r>
                        <a:rPr lang="ru-RU" sz="1000" baseline="0" dirty="0" smtClean="0"/>
                        <a:t>руководитель проекта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Ответить на все вопросы участников команды проекта, получить обратную связь и обеспечить полное понимание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Нет</a:t>
                      </a:r>
                      <a:endParaRPr lang="ru-RU" sz="1000" dirty="0"/>
                    </a:p>
                  </a:txBody>
                  <a:tcPr/>
                </a:tc>
              </a:tr>
              <a:tr h="64328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Подведение итогов, согласование протокола стартового совещания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 мин.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Синичкина</a:t>
                      </a:r>
                      <a:r>
                        <a:rPr lang="ru-RU" sz="1000" baseline="0" dirty="0" smtClean="0"/>
                        <a:t> И.В.,</a:t>
                      </a:r>
                    </a:p>
                    <a:p>
                      <a:r>
                        <a:rPr lang="ru-RU" sz="1000" baseline="0" dirty="0" smtClean="0"/>
                        <a:t>руководитель проекта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Официально приступить к реализации проекта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Протокол стартового совещания 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9868" y="5687087"/>
            <a:ext cx="7116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Результаты этапа: </a:t>
            </a:r>
            <a:endParaRPr lang="ru-RU" sz="1200" dirty="0" smtClean="0"/>
          </a:p>
          <a:p>
            <a:r>
              <a:rPr lang="ru-RU" sz="1200" dirty="0" smtClean="0"/>
              <a:t> </a:t>
            </a:r>
            <a:r>
              <a:rPr lang="ru-RU" sz="1200" dirty="0"/>
              <a:t>у</a:t>
            </a:r>
            <a:r>
              <a:rPr lang="ru-RU" sz="1200" dirty="0" smtClean="0"/>
              <a:t>твержден </a:t>
            </a:r>
            <a:r>
              <a:rPr lang="ru-RU" sz="1200" dirty="0"/>
              <a:t>график этапов </a:t>
            </a:r>
            <a:r>
              <a:rPr lang="ru-RU" sz="1200" dirty="0" smtClean="0"/>
              <a:t>проекта;</a:t>
            </a:r>
          </a:p>
          <a:p>
            <a:r>
              <a:rPr lang="ru-RU" sz="1200" dirty="0" smtClean="0"/>
              <a:t> </a:t>
            </a:r>
            <a:r>
              <a:rPr lang="ru-RU" sz="1200" dirty="0"/>
              <a:t>у</a:t>
            </a:r>
            <a:r>
              <a:rPr lang="ru-RU" sz="1200" dirty="0" smtClean="0"/>
              <a:t>частники </a:t>
            </a:r>
            <a:r>
              <a:rPr lang="ru-RU" sz="1200" dirty="0"/>
              <a:t>команды проекта понимают цели проекта и свою роль в </a:t>
            </a:r>
            <a:r>
              <a:rPr lang="ru-RU" sz="1200" dirty="0" smtClean="0"/>
              <a:t>проекте; </a:t>
            </a:r>
          </a:p>
          <a:p>
            <a:r>
              <a:rPr lang="ru-RU" sz="1200" dirty="0" smtClean="0"/>
              <a:t> утверждены </a:t>
            </a:r>
            <a:r>
              <a:rPr lang="ru-RU" sz="1200" dirty="0"/>
              <a:t>ОРД </a:t>
            </a:r>
            <a:r>
              <a:rPr lang="ru-RU" sz="1200" dirty="0" smtClean="0"/>
              <a:t>(организационно-распорядительные документы) о </a:t>
            </a:r>
            <a:r>
              <a:rPr lang="ru-RU" sz="1200" dirty="0"/>
              <a:t>реализации </a:t>
            </a:r>
            <a:r>
              <a:rPr lang="ru-RU" sz="1200" dirty="0" smtClean="0"/>
              <a:t>ПСР-проекта.</a:t>
            </a:r>
            <a:endParaRPr lang="ru-RU" sz="1200" dirty="0"/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576" y="161983"/>
            <a:ext cx="5302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297" y="152175"/>
            <a:ext cx="5000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621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2074" y="72276"/>
            <a:ext cx="1279525" cy="752129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464" y="161983"/>
            <a:ext cx="527788" cy="62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User\Downloads\Логотип проекта мелкий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11668" r="12566" b="11169"/>
          <a:stretch/>
        </p:blipFill>
        <p:spPr bwMode="auto">
          <a:xfrm>
            <a:off x="8314013" y="161983"/>
            <a:ext cx="565670" cy="69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313" y="92739"/>
            <a:ext cx="72490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ОРГАНИЗАЦИЯ ИНФОРМАЦИОННОГО СТЕНДА ПРОЕКТА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«Оптимизация процесса </a:t>
            </a:r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подготовки к самостоятельной деятельности детей»</a:t>
            </a:r>
            <a:endParaRPr lang="ru-RU" sz="1600" b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3" descr="C:\Users\user\Desktop\IMG_20220318_1259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692" y="1068513"/>
            <a:ext cx="3605560" cy="520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572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7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38289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8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58" name="Object 57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89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374" y="167187"/>
            <a:ext cx="7552893" cy="7534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ТЕКУЩЕГО СОСТОЯНИЯ ПРОЦЕССА </a:t>
            </a:r>
            <a:r>
              <a:rPr lang="ru-RU" altLang="ru-RU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«Оптимизация процесса подготовки </a:t>
            </a:r>
            <a:r>
              <a:rPr lang="ru-RU" alt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alt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самостоятельной деятельности детей»</a:t>
            </a:r>
            <a:r>
              <a:rPr lang="ru-RU" altLang="ru-RU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6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>
            <a:off x="4511698" y="3866333"/>
            <a:ext cx="0" cy="2063427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96692" y="691878"/>
            <a:ext cx="9813925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532" y="41248"/>
            <a:ext cx="520570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" name="Picture 2" descr="C:\Users\User\Downloads\Логотип проекта мелкий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11668" r="12566" b="11169"/>
          <a:stretch/>
        </p:blipFill>
        <p:spPr bwMode="auto">
          <a:xfrm>
            <a:off x="8507248" y="41248"/>
            <a:ext cx="499905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6" descr="C:\Documents and Settings\svk\Рабочий стол\e7a755d4276c2ccd3466efcf3bb76ca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14758" y="68190"/>
            <a:ext cx="611299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1431" y="2990494"/>
            <a:ext cx="51137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    большие </a:t>
            </a:r>
            <a:r>
              <a:rPr lang="ru-RU" sz="1200" dirty="0">
                <a:cs typeface="Times New Roman" panose="02020603050405020304" pitchFamily="18" charset="0"/>
              </a:rPr>
              <a:t>временные потери педагогов при  подготовке к </a:t>
            </a:r>
            <a:r>
              <a:rPr lang="ru-RU" sz="1200" dirty="0" smtClean="0">
                <a:cs typeface="Times New Roman" panose="02020603050405020304" pitchFamily="18" charset="0"/>
              </a:rPr>
              <a:t>   самостоятельной </a:t>
            </a:r>
            <a:r>
              <a:rPr lang="ru-RU" sz="1200" dirty="0">
                <a:cs typeface="Times New Roman" panose="02020603050405020304" pitchFamily="18" charset="0"/>
              </a:rPr>
              <a:t>деятельности детей</a:t>
            </a:r>
            <a:r>
              <a:rPr lang="ru-RU" sz="1200" dirty="0" smtClean="0"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2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    временные </a:t>
            </a:r>
            <a:r>
              <a:rPr lang="ru-RU" sz="1200" dirty="0">
                <a:cs typeface="Times New Roman" panose="02020603050405020304" pitchFamily="18" charset="0"/>
              </a:rPr>
              <a:t>потери детей при подготовке к самостоятельной деятельности (поиск необходимого оборудования и инвентаря</a:t>
            </a:r>
            <a:r>
              <a:rPr lang="ru-RU" sz="1200" dirty="0" smtClean="0">
                <a:cs typeface="Times New Roman" panose="02020603050405020304" pitchFamily="18" charset="0"/>
              </a:rPr>
              <a:t>);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2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    трудозатраты </a:t>
            </a:r>
            <a:r>
              <a:rPr lang="ru-RU" sz="1200" dirty="0">
                <a:cs typeface="Times New Roman" panose="02020603050405020304" pitchFamily="18" charset="0"/>
              </a:rPr>
              <a:t>педагогов при организации  самостоятельной деятельности </a:t>
            </a:r>
            <a:r>
              <a:rPr lang="ru-RU" sz="1200" dirty="0" smtClean="0">
                <a:cs typeface="Times New Roman" panose="02020603050405020304" pitchFamily="18" charset="0"/>
              </a:rPr>
              <a:t>детей</a:t>
            </a:r>
            <a:r>
              <a:rPr lang="ru-RU" sz="1200" dirty="0">
                <a:cs typeface="Times New Roman" panose="02020603050405020304" pitchFamily="18" charset="0"/>
              </a:rPr>
              <a:t>;</a:t>
            </a:r>
            <a:endParaRPr lang="ru-RU" sz="1200" dirty="0" smtClean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200" dirty="0" smtClean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      отсутствие </a:t>
            </a:r>
            <a:r>
              <a:rPr lang="ru-RU" sz="1200" dirty="0">
                <a:cs typeface="Times New Roman" panose="02020603050405020304" pitchFamily="18" charset="0"/>
              </a:rPr>
              <a:t>стандартизированной системы хранения для оборудования занятий детьми  самостоятельной деятельностью</a:t>
            </a:r>
            <a:r>
              <a:rPr lang="ru-RU" sz="1200" dirty="0" smtClean="0"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2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      сокращённое </a:t>
            </a:r>
            <a:r>
              <a:rPr lang="ru-RU" sz="1200" dirty="0">
                <a:cs typeface="Times New Roman" panose="02020603050405020304" pitchFamily="18" charset="0"/>
              </a:rPr>
              <a:t>время для самостоятельной деятельности  детей </a:t>
            </a:r>
            <a:r>
              <a:rPr lang="ru-RU" sz="1200" dirty="0" smtClean="0"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2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        незавершённость </a:t>
            </a:r>
            <a:r>
              <a:rPr lang="ru-RU" sz="1200" dirty="0">
                <a:cs typeface="Times New Roman" panose="02020603050405020304" pitchFamily="18" charset="0"/>
              </a:rPr>
              <a:t>творческих работ  детей.</a:t>
            </a:r>
          </a:p>
          <a:p>
            <a:pPr marL="171450" indent="-17145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6691" y="771687"/>
            <a:ext cx="1890445" cy="1633591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Воспитатель </a:t>
            </a:r>
            <a:r>
              <a:rPr lang="ru-RU" sz="1200" dirty="0">
                <a:solidFill>
                  <a:schemeClr val="tx1"/>
                </a:solidFill>
              </a:rPr>
              <a:t>Определяет центр </a:t>
            </a:r>
            <a:r>
              <a:rPr lang="ru-RU" sz="1200" dirty="0" smtClean="0">
                <a:solidFill>
                  <a:schemeClr val="tx1"/>
                </a:solidFill>
              </a:rPr>
              <a:t>активности, требующий </a:t>
            </a:r>
            <a:r>
              <a:rPr lang="ru-RU" sz="1200" dirty="0">
                <a:solidFill>
                  <a:schemeClr val="tx1"/>
                </a:solidFill>
              </a:rPr>
              <a:t>подготовки в соответствии с темой недели 15 - 20 мин.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1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99362" y="691879"/>
            <a:ext cx="2270589" cy="1633591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Воспитатель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Помощник воспитателя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Рационально размещает </a:t>
            </a:r>
            <a:r>
              <a:rPr lang="ru-RU" sz="1200" dirty="0" smtClean="0">
                <a:solidFill>
                  <a:schemeClr val="tx1"/>
                </a:solidFill>
              </a:rPr>
              <a:t>игровой материал, поиск маркеров и алгоритмов пространства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30 - 45 мин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rgbClr val="FF0000"/>
                </a:solidFill>
              </a:rPr>
              <a:t>2</a:t>
            </a:r>
            <a:endParaRPr lang="ru-RU" sz="1200" b="1" dirty="0" smtClean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77441" y="691879"/>
            <a:ext cx="2075795" cy="1949706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Воспитатель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Помощник воспитателя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Оснащает </a:t>
            </a:r>
            <a:r>
              <a:rPr lang="ru-RU" sz="1200" dirty="0">
                <a:solidFill>
                  <a:schemeClr val="tx1"/>
                </a:solidFill>
              </a:rPr>
              <a:t>малопривлекательные центры активности недостающими </a:t>
            </a:r>
            <a:r>
              <a:rPr lang="ru-RU" sz="1200" dirty="0" smtClean="0">
                <a:solidFill>
                  <a:schemeClr val="tx1"/>
                </a:solidFill>
              </a:rPr>
              <a:t>материалами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100 – 120 мин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3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32311" y="920663"/>
            <a:ext cx="1893746" cy="1998324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Воспитатель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Помощник воспитателя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Знакомит детей с </a:t>
            </a:r>
            <a:r>
              <a:rPr lang="ru-RU" sz="1200" dirty="0" smtClean="0">
                <a:solidFill>
                  <a:schemeClr val="tx1"/>
                </a:solidFill>
              </a:rPr>
              <a:t>наполняемостью </a:t>
            </a:r>
            <a:r>
              <a:rPr lang="ru-RU" sz="1200" dirty="0">
                <a:solidFill>
                  <a:schemeClr val="tx1"/>
                </a:solidFill>
              </a:rPr>
              <a:t>центров активности и правилами пользования материалами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20-60 </a:t>
            </a:r>
            <a:r>
              <a:rPr lang="ru-RU" sz="1200" dirty="0">
                <a:solidFill>
                  <a:schemeClr val="tx1"/>
                </a:solidFill>
              </a:rPr>
              <a:t>мин.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08099" y="3322734"/>
            <a:ext cx="1646548" cy="1910993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Дети </a:t>
            </a:r>
            <a:r>
              <a:rPr lang="ru-RU" sz="1200" dirty="0">
                <a:solidFill>
                  <a:schemeClr val="tx1"/>
                </a:solidFill>
              </a:rPr>
              <a:t>Самостоятельная деятельность в центрах активности 30 - 60 мин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rgbClr val="FF0000"/>
                </a:solidFill>
              </a:rPr>
              <a:t>5</a:t>
            </a:r>
            <a:endParaRPr lang="ru-RU" sz="1200" b="1" dirty="0" smtClean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77441" y="3768436"/>
            <a:ext cx="1464839" cy="1910993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Воспитатель </a:t>
            </a:r>
            <a:r>
              <a:rPr lang="ru-RU" sz="1200" dirty="0">
                <a:solidFill>
                  <a:schemeClr val="tx1"/>
                </a:solidFill>
              </a:rPr>
              <a:t>Анализирует выбор детей центров активности 10 - 15 мин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>
                <a:solidFill>
                  <a:srgbClr val="FF0000"/>
                </a:solidFill>
              </a:rPr>
              <a:t>6</a:t>
            </a:r>
            <a:endParaRPr lang="ru-RU" sz="1200" b="1" dirty="0" smtClean="0">
              <a:solidFill>
                <a:srgbClr val="FF0000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142163" y="1475741"/>
            <a:ext cx="457199" cy="357330"/>
          </a:xfrm>
          <a:prstGeom prst="rightArrow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01" name="Стрелка вправо 100"/>
          <p:cNvSpPr/>
          <p:nvPr/>
        </p:nvSpPr>
        <p:spPr>
          <a:xfrm>
            <a:off x="4976179" y="1467785"/>
            <a:ext cx="501262" cy="357330"/>
          </a:xfrm>
          <a:prstGeom prst="rightArrow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>
            <a:off x="9054647" y="2990494"/>
            <a:ext cx="731520" cy="1216152"/>
          </a:xfrm>
          <a:prstGeom prst="curvedLeftArrow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2" name="Стрелка влево 21"/>
          <p:cNvSpPr/>
          <p:nvPr/>
        </p:nvSpPr>
        <p:spPr>
          <a:xfrm rot="10800000">
            <a:off x="7598969" y="1654406"/>
            <a:ext cx="268017" cy="332679"/>
          </a:xfrm>
          <a:prstGeom prst="leftArrow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07" name="Стрелка влево 106"/>
          <p:cNvSpPr/>
          <p:nvPr/>
        </p:nvSpPr>
        <p:spPr>
          <a:xfrm>
            <a:off x="6942280" y="4293979"/>
            <a:ext cx="404526" cy="304639"/>
          </a:xfrm>
          <a:prstGeom prst="leftArrow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2268" y="2615601"/>
            <a:ext cx="2954591" cy="287953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ВПП 195 – 320 мин.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3" name="Пятно 1 2"/>
          <p:cNvSpPr/>
          <p:nvPr/>
        </p:nvSpPr>
        <p:spPr>
          <a:xfrm>
            <a:off x="-4327" y="3381788"/>
            <a:ext cx="402035" cy="540064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Пятно 1 23"/>
          <p:cNvSpPr/>
          <p:nvPr/>
        </p:nvSpPr>
        <p:spPr>
          <a:xfrm>
            <a:off x="-27854" y="3989098"/>
            <a:ext cx="485878" cy="4572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Пятно 1 24"/>
          <p:cNvSpPr/>
          <p:nvPr/>
        </p:nvSpPr>
        <p:spPr>
          <a:xfrm>
            <a:off x="3172573" y="2224576"/>
            <a:ext cx="430171" cy="47871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Пятно 1 25"/>
          <p:cNvSpPr/>
          <p:nvPr/>
        </p:nvSpPr>
        <p:spPr>
          <a:xfrm>
            <a:off x="-4327" y="4452401"/>
            <a:ext cx="402035" cy="44564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Пятно 1 26"/>
          <p:cNvSpPr/>
          <p:nvPr/>
        </p:nvSpPr>
        <p:spPr>
          <a:xfrm>
            <a:off x="7553237" y="5007936"/>
            <a:ext cx="457200" cy="452277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8" name="Пятно 1 27"/>
          <p:cNvSpPr/>
          <p:nvPr/>
        </p:nvSpPr>
        <p:spPr>
          <a:xfrm>
            <a:off x="16346" y="5421209"/>
            <a:ext cx="430171" cy="61627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0" name="Пятно 1 29"/>
          <p:cNvSpPr/>
          <p:nvPr/>
        </p:nvSpPr>
        <p:spPr>
          <a:xfrm>
            <a:off x="-13521" y="2918987"/>
            <a:ext cx="430171" cy="47871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Пятно 1 30"/>
          <p:cNvSpPr/>
          <p:nvPr/>
        </p:nvSpPr>
        <p:spPr>
          <a:xfrm>
            <a:off x="5898038" y="2511781"/>
            <a:ext cx="430171" cy="47871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2" name="Пятно 1 31"/>
          <p:cNvSpPr/>
          <p:nvPr/>
        </p:nvSpPr>
        <p:spPr>
          <a:xfrm>
            <a:off x="8154817" y="2762628"/>
            <a:ext cx="430171" cy="47871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Пятно 1 33"/>
          <p:cNvSpPr/>
          <p:nvPr/>
        </p:nvSpPr>
        <p:spPr>
          <a:xfrm>
            <a:off x="8652612" y="4781973"/>
            <a:ext cx="402035" cy="540064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6" name="Пятно 1 35"/>
          <p:cNvSpPr/>
          <p:nvPr/>
        </p:nvSpPr>
        <p:spPr>
          <a:xfrm>
            <a:off x="-4327" y="5014664"/>
            <a:ext cx="457200" cy="452277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7" name="Пятно 1 36"/>
          <p:cNvSpPr/>
          <p:nvPr/>
        </p:nvSpPr>
        <p:spPr>
          <a:xfrm>
            <a:off x="8209515" y="5007936"/>
            <a:ext cx="430171" cy="61627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Пятно 1 37"/>
          <p:cNvSpPr/>
          <p:nvPr/>
        </p:nvSpPr>
        <p:spPr>
          <a:xfrm>
            <a:off x="3704463" y="2251867"/>
            <a:ext cx="485878" cy="4572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9" name="Пятно 1 38"/>
          <p:cNvSpPr/>
          <p:nvPr/>
        </p:nvSpPr>
        <p:spPr>
          <a:xfrm>
            <a:off x="6524879" y="2544600"/>
            <a:ext cx="485878" cy="4572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0" name="Пятно 1 39"/>
          <p:cNvSpPr/>
          <p:nvPr/>
        </p:nvSpPr>
        <p:spPr>
          <a:xfrm>
            <a:off x="8934529" y="2739742"/>
            <a:ext cx="485878" cy="4572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Пятно 1 40"/>
          <p:cNvSpPr/>
          <p:nvPr/>
        </p:nvSpPr>
        <p:spPr>
          <a:xfrm>
            <a:off x="4310680" y="2169956"/>
            <a:ext cx="402035" cy="44564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" name="Пятно 1 41"/>
          <p:cNvSpPr/>
          <p:nvPr/>
        </p:nvSpPr>
        <p:spPr>
          <a:xfrm>
            <a:off x="7058271" y="2480467"/>
            <a:ext cx="402035" cy="44564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3" name="Пятно 1 42"/>
          <p:cNvSpPr/>
          <p:nvPr/>
        </p:nvSpPr>
        <p:spPr>
          <a:xfrm>
            <a:off x="9454556" y="2597587"/>
            <a:ext cx="402035" cy="44564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153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448" y="98979"/>
            <a:ext cx="7582328" cy="829458"/>
          </a:xfrm>
        </p:spPr>
        <p:txBody>
          <a:bodyPr/>
          <a:lstStyle/>
          <a:p>
            <a:r>
              <a:rPr lang="ru-RU" altLang="ru-RU" sz="18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Проект</a:t>
            </a:r>
            <a:r>
              <a:rPr lang="ru-RU" altLang="ru-RU" sz="18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«Оптимизация </a:t>
            </a:r>
            <a:r>
              <a:rPr lang="ru-RU" altLang="ru-RU" sz="18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процесса подготовки  к </a:t>
            </a:r>
            <a:r>
              <a:rPr lang="ru-RU" altLang="ru-RU" sz="18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самостоятельной </a:t>
            </a:r>
            <a:r>
              <a:rPr lang="ru-RU" altLang="ru-RU" sz="18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детей»</a:t>
            </a:r>
            <a:r>
              <a:rPr lang="ru-RU" altLang="ru-RU" sz="18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18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33591" y="1284270"/>
            <a:ext cx="3651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Пирамида проблем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04898" y="1304818"/>
            <a:ext cx="3069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Перечень проблем</a:t>
            </a:r>
            <a:endParaRPr lang="ru-RU" sz="2400" b="1" dirty="0"/>
          </a:p>
        </p:txBody>
      </p:sp>
      <p:pic>
        <p:nvPicPr>
          <p:cNvPr id="276483" name="Picture 3" descr="C:\Users\user\Desktop\проект\скрин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49" y="1990725"/>
            <a:ext cx="3187040" cy="403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78174" y="1766483"/>
            <a:ext cx="42124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241" indent="-233241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kern="0" dirty="0">
                <a:solidFill>
                  <a:srgbClr val="000000"/>
                </a:solidFill>
              </a:rPr>
              <a:t> </a:t>
            </a:r>
            <a:endParaRPr lang="ru-RU" altLang="ru-RU" sz="1400" kern="0" dirty="0"/>
          </a:p>
          <a:p>
            <a:pPr marL="171450" indent="-17145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большие временные потери педагогов при  подготовке к самостоятельной деятельности детей;</a:t>
            </a:r>
          </a:p>
          <a:p>
            <a:pPr marL="171450" indent="-17145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временные потери детей при подготовке к самостоятельной деятельности (поиск необходимого оборудования и инвентаря);</a:t>
            </a:r>
          </a:p>
          <a:p>
            <a:pPr marL="171450" indent="-17145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трудозатраты педагогов при организации  самостоятельной деятельности </a:t>
            </a:r>
            <a:r>
              <a:rPr lang="ru-RU" sz="1400" dirty="0" smtClean="0">
                <a:cs typeface="Times New Roman" panose="02020603050405020304" pitchFamily="18" charset="0"/>
              </a:rPr>
              <a:t>детей</a:t>
            </a:r>
          </a:p>
          <a:p>
            <a:pPr marL="171450" indent="-17145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. отсутствие стандартизированной системы хранения для оборудования занятий детьми  самостоятельной деятельностью;</a:t>
            </a:r>
          </a:p>
          <a:p>
            <a:pPr marL="171450" indent="-17145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сокращённое время для самостоятельной деятельности  </a:t>
            </a:r>
            <a:r>
              <a:rPr lang="ru-RU" sz="1400" dirty="0" smtClean="0">
                <a:cs typeface="Times New Roman" panose="02020603050405020304" pitchFamily="18" charset="0"/>
              </a:rPr>
              <a:t>детей;</a:t>
            </a:r>
            <a:endParaRPr lang="ru-RU" sz="1400" dirty="0"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незавершённость творческих работ  детей.</a:t>
            </a:r>
          </a:p>
          <a:p>
            <a:pPr marL="171450" indent="-17145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1400" dirty="0">
              <a:cs typeface="Times New Roman" panose="02020603050405020304" pitchFamily="18" charset="0"/>
            </a:endParaRPr>
          </a:p>
        </p:txBody>
      </p:sp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075" y="161983"/>
            <a:ext cx="5302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2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880" y="161983"/>
            <a:ext cx="5000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844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ISNEWSLIDENUMBER" val="True"/>
  <p:tag name="PREVIOUSNAME" val="C:\Users\Nikolay Deev-MSW\Desktop\RDM027.potx"/>
  <p:tag name="THINKCELLPRESENTATIONDONOTDELETE" val="&lt;?xml version=&quot;1.0&quot; encoding=&quot;UTF-16&quot; standalone=&quot;yes&quot;?&gt;&#10;&lt;root reqver=&quot;17839&quot;&gt;&lt;version val=&quot;2112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4.09510000000000040000E+000&quot;&gt;&lt;m_ppcolschidx val=&quot;0&quot;/&gt;&lt;m_rgb r=&quot;27&quot; g=&quot;b8&quot; b=&quot;2f&quot;/&gt;&lt;/elem&gt;&lt;elem m_fUsage=&quot;1.44020511000000020000E+000&quot;&gt;&lt;m_ppcolschidx val=&quot;0&quot;/&gt;&lt;m_rgb r=&quot;f2&quot; g=&quot;fd&quot; b=&quot;24&quot;/&gt;&lt;/elem&gt;&lt;elem m_fUsage=&quot;6.62489036190000100000E-001&quot;&gt;&lt;m_ppcolschidx val=&quot;0&quot;/&gt;&lt;m_rgb r=&quot;fd&quot; g=&quot;91&quot; b=&quot;24&quot;/&gt;&lt;/elem&gt;&lt;elem m_fUsage=&quot;5.90490000000000180000E-001&quot;&gt;&lt;m_ppcolschidx val=&quot;0&quot;/&gt;&lt;m_rgb r=&quot;ad&quot; g=&quot;de&quot; b=&quot;e7&quot;/&gt;&lt;/elem&gt;&lt;elem m_fUsage=&quot;5.11197461030610150000E-001&quot;&gt;&lt;m_ppcolschidx val=&quot;0&quot;/&gt;&lt;m_rgb r=&quot;b2&quot; g=&quot;b2&quot; b=&quot;b2&quot;/&gt;&lt;/elem&gt;&lt;elem m_fUsage=&quot;3.87420489000000150000E-001&quot;&gt;&lt;m_ppcolschidx val=&quot;0&quot;/&gt;&lt;m_rgb r=&quot;fe&quot; g=&quot;34&quot; b=&quot;39&quot;/&gt;&lt;/elem&gt;&lt;elem m_fUsage=&quot;2.54186582832900130000E-001&quot;&gt;&lt;m_ppcolschidx val=&quot;0&quot;/&gt;&lt;m_rgb r=&quot;dd&quot; g=&quot;dd&quot; b=&quot;dd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&gt;&lt;m_strFormatTime&gt;%#d.%#m.%y&lt;/m_strFormatTime&gt;&lt;/m_precDefault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12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10.xml><?xml version="1.0" encoding="utf-8"?>
<a:theme xmlns:a="http://schemas.openxmlformats.org/drawingml/2006/main" name="9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3.xml><?xml version="1.0" encoding="utf-8"?>
<a:theme xmlns:a="http://schemas.openxmlformats.org/drawingml/2006/main" name="2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4.xml><?xml version="1.0" encoding="utf-8"?>
<a:theme xmlns:a="http://schemas.openxmlformats.org/drawingml/2006/main" name="3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5.xml><?xml version="1.0" encoding="utf-8"?>
<a:theme xmlns:a="http://schemas.openxmlformats.org/drawingml/2006/main" name="4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6.xml><?xml version="1.0" encoding="utf-8"?>
<a:theme xmlns:a="http://schemas.openxmlformats.org/drawingml/2006/main" name="5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7.xml><?xml version="1.0" encoding="utf-8"?>
<a:theme xmlns:a="http://schemas.openxmlformats.org/drawingml/2006/main" name="6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8.xml><?xml version="1.0" encoding="utf-8"?>
<a:theme xmlns:a="http://schemas.openxmlformats.org/drawingml/2006/main" name="7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9.xml><?xml version="1.0" encoding="utf-8"?>
<a:theme xmlns:a="http://schemas.openxmlformats.org/drawingml/2006/main" name="8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RDM027</Template>
  <TotalTime>42715</TotalTime>
  <Words>2979</Words>
  <Application>Microsoft Office PowerPoint</Application>
  <PresentationFormat>Лист A4 (210x297 мм)</PresentationFormat>
  <Paragraphs>791</Paragraphs>
  <Slides>28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9" baseType="lpstr">
      <vt:lpstr>RDM027</vt:lpstr>
      <vt:lpstr>1_RDM027</vt:lpstr>
      <vt:lpstr>2_RDM027</vt:lpstr>
      <vt:lpstr>3_RDM027</vt:lpstr>
      <vt:lpstr>4_RDM027</vt:lpstr>
      <vt:lpstr>5_RDM027</vt:lpstr>
      <vt:lpstr>6_RDM027</vt:lpstr>
      <vt:lpstr>7_RDM027</vt:lpstr>
      <vt:lpstr>8_RDM027</vt:lpstr>
      <vt:lpstr>9_RDM027</vt:lpstr>
      <vt:lpstr>think-cell Slide</vt:lpstr>
      <vt:lpstr>Презентация PowerPoint</vt:lpstr>
      <vt:lpstr>КАРТОЧКА ПРОЕКТА: «Оптимизация процесса  подготовки к самостоятельной деятельности детей»</vt:lpstr>
      <vt:lpstr>Презентация PowerPoint</vt:lpstr>
      <vt:lpstr>АНКЕТИРОВАНИЕ № 1 ЗАКАЗЧИКОВ ПРОЦЕССА «Оптимизация процесса        подготовки  к самостоятельной деятельности детей»</vt:lpstr>
      <vt:lpstr>График этапов проекта «Оптимизация процесса         подготовки  к самостоятельной деятельности детей»</vt:lpstr>
      <vt:lpstr>План стартового совещания по проекту «Оптимизация  процесса подготовки к самостоятельной деятельности  детей»</vt:lpstr>
      <vt:lpstr>Презентация PowerPoint</vt:lpstr>
      <vt:lpstr>КАРТА ТЕКУЩЕГО СОСТОЯНИЯ ПРОЦЕССА «Оптимизация процесса подготовки  к самостоятельной деятельности детей» </vt:lpstr>
      <vt:lpstr>Проект «Оптимизация процесса подготовки  к  самостоятельной деятельности детей» </vt:lpstr>
      <vt:lpstr>Проект «Оптимизация процесса подготовки  к  самостоятельной деятельности детей» </vt:lpstr>
      <vt:lpstr>Сбор фактических данных.  Производственный анализ № 1</vt:lpstr>
      <vt:lpstr>Презентация PowerPoint</vt:lpstr>
      <vt:lpstr>Анализ влияния предлагаемых решений, определение рисков  по проекту «Оптимизация процесса подготовки к самостоятельной деятельности детей» </vt:lpstr>
      <vt:lpstr>План совещания по защите подходов внедрения по проекту «Оптимизация процесса подготовки к самостоятельной  деятельности детей»</vt:lpstr>
      <vt:lpstr>Презентация PowerPoint</vt:lpstr>
      <vt:lpstr>Презентация PowerPoint</vt:lpstr>
      <vt:lpstr>План мероприятий  по проекту «Оптимизация процесса  подготовки к самостоятельной деятельности детей» </vt:lpstr>
      <vt:lpstr>Мониторинг достигнутых результатов по проекту «Оптимизация процесса подготовки к самостоятельной деятельности детей». Производственный анализ № 2</vt:lpstr>
      <vt:lpstr>АНКЕТИРОВАНИЕ № 2 ЗАКАЗЧИКОВ ПРОЦЕССА  «Оптимизация процесса        подготовки  детей к самостоятельной деятельности детей»</vt:lpstr>
      <vt:lpstr>Оценка результатов проекта и  проведение  завершающего совещания</vt:lpstr>
      <vt:lpstr>ПРОЕКТ  «Оптимизация процесса  подготовки к самостоятельной  деятельности детей»</vt:lpstr>
      <vt:lpstr>ПРОЕКТ  «Оптимизация процесса  подготовки к самостоятельной  деятельности детей»</vt:lpstr>
      <vt:lpstr> ПРОЕКТ  «Оптимизация процесса  подготовки к самостоятельной  деятельности детей»</vt:lpstr>
      <vt:lpstr> ПРОЕКТ  «Оптимизация процесса  подготовки к самостоятельной  деятельности детей»</vt:lpstr>
      <vt:lpstr>Презентация PowerPoint</vt:lpstr>
      <vt:lpstr>Презентация PowerPoint</vt:lpstr>
      <vt:lpstr>Презентация PowerPoint</vt:lpstr>
      <vt:lpstr>ПРОЕКТ «Оптимизация процесса  подготовки к самостоятельной  деятельности детей»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реализации проекта</dc:title>
  <dc:creator>lsn</dc:creator>
  <cp:lastModifiedBy>user</cp:lastModifiedBy>
  <cp:revision>2367</cp:revision>
  <cp:lastPrinted>2021-05-25T11:03:03Z</cp:lastPrinted>
  <dcterms:created xsi:type="dcterms:W3CDTF">2014-11-19T15:14:37Z</dcterms:created>
  <dcterms:modified xsi:type="dcterms:W3CDTF">2022-06-16T11:54:44Z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Дата</vt:lpwstr>
  </property>
  <property fmtid="{D5CDD505-2E9C-101B-9397-08002B2CF9AE}" pid="6" name="docid">
    <vt:lpwstr/>
  </property>
  <property fmtid="{D5CDD505-2E9C-101B-9397-08002B2CF9AE}" pid="7" name="Office2010EditCount">
    <vt:lpwstr>1</vt:lpwstr>
  </property>
  <property fmtid="{D5CDD505-2E9C-101B-9397-08002B2CF9AE}" pid="8" name="Office2003EditCount">
    <vt:lpwstr>0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</Properties>
</file>