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75" r:id="rId5"/>
    <p:sldId id="266" r:id="rId6"/>
    <p:sldId id="277" r:id="rId7"/>
    <p:sldId id="267" r:id="rId8"/>
    <p:sldId id="278" r:id="rId9"/>
    <p:sldId id="269" r:id="rId10"/>
    <p:sldId id="279" r:id="rId11"/>
    <p:sldId id="271" r:id="rId12"/>
    <p:sldId id="280" r:id="rId13"/>
    <p:sldId id="281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www.azbuka.permp.ru/png/karandas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328" y="4050955"/>
            <a:ext cx="2235672" cy="25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2.bp.blogspot.com/-7GEDVk2WIWQ/Vt86R3WpE2I/AAAAAAAACgg/97UajVK1Uhk/s1600-r/7efd680902a3fda331692eea0bca326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145" y="923537"/>
            <a:ext cx="1699808" cy="17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502" y="283442"/>
            <a:ext cx="1506585" cy="18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5" y="5247116"/>
            <a:ext cx="639145" cy="12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633" y="3932901"/>
            <a:ext cx="1374323" cy="25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13" y="283442"/>
            <a:ext cx="1106448" cy="20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955" indent="0" algn="ctr">
              <a:buNone/>
              <a:defRPr sz="1700"/>
            </a:lvl2pPr>
            <a:lvl3pPr marL="767911" indent="0" algn="ctr">
              <a:buNone/>
              <a:defRPr sz="1500"/>
            </a:lvl3pPr>
            <a:lvl4pPr marL="1151866" indent="0" algn="ctr">
              <a:buNone/>
              <a:defRPr sz="1300"/>
            </a:lvl4pPr>
            <a:lvl5pPr marL="1535821" indent="0" algn="ctr">
              <a:buNone/>
              <a:defRPr sz="1300"/>
            </a:lvl5pPr>
            <a:lvl6pPr marL="1919777" indent="0" algn="ctr">
              <a:buNone/>
              <a:defRPr sz="1300"/>
            </a:lvl6pPr>
            <a:lvl7pPr marL="2303732" indent="0" algn="ctr">
              <a:buNone/>
              <a:defRPr sz="1300"/>
            </a:lvl7pPr>
            <a:lvl8pPr marL="2687687" indent="0" algn="ctr">
              <a:buNone/>
              <a:defRPr sz="1300"/>
            </a:lvl8pPr>
            <a:lvl9pPr marL="3071642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6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3955" indent="0">
              <a:buNone/>
              <a:defRPr sz="2400"/>
            </a:lvl2pPr>
            <a:lvl3pPr marL="767911" indent="0">
              <a:buNone/>
              <a:defRPr sz="2000"/>
            </a:lvl3pPr>
            <a:lvl4pPr marL="1151866" indent="0">
              <a:buNone/>
              <a:defRPr sz="1700"/>
            </a:lvl4pPr>
            <a:lvl5pPr marL="1535821" indent="0">
              <a:buNone/>
              <a:defRPr sz="1700"/>
            </a:lvl5pPr>
            <a:lvl6pPr marL="1919777" indent="0">
              <a:buNone/>
              <a:defRPr sz="1700"/>
            </a:lvl6pPr>
            <a:lvl7pPr marL="2303732" indent="0">
              <a:buNone/>
              <a:defRPr sz="1700"/>
            </a:lvl7pPr>
            <a:lvl8pPr marL="2687687" indent="0">
              <a:buNone/>
              <a:defRPr sz="1700"/>
            </a:lvl8pPr>
            <a:lvl9pPr marL="3071642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955" indent="0">
              <a:buNone/>
              <a:defRPr sz="1200"/>
            </a:lvl2pPr>
            <a:lvl3pPr marL="767911" indent="0">
              <a:buNone/>
              <a:defRPr sz="1000"/>
            </a:lvl3pPr>
            <a:lvl4pPr marL="1151866" indent="0">
              <a:buNone/>
              <a:defRPr sz="800"/>
            </a:lvl4pPr>
            <a:lvl5pPr marL="1535821" indent="0">
              <a:buNone/>
              <a:defRPr sz="800"/>
            </a:lvl5pPr>
            <a:lvl6pPr marL="1919777" indent="0">
              <a:buNone/>
              <a:defRPr sz="800"/>
            </a:lvl6pPr>
            <a:lvl7pPr marL="2303732" indent="0">
              <a:buNone/>
              <a:defRPr sz="800"/>
            </a:lvl7pPr>
            <a:lvl8pPr marL="2687687" indent="0">
              <a:buNone/>
              <a:defRPr sz="800"/>
            </a:lvl8pPr>
            <a:lvl9pPr marL="30716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7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8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856" y="25159"/>
            <a:ext cx="918144" cy="112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94" y="5417447"/>
            <a:ext cx="639145" cy="12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843" y="5763258"/>
            <a:ext cx="466563" cy="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2.bp.blogspot.com/-7GEDVk2WIWQ/Vt86R3WpE2I/AAAAAAAACgg/97UajVK1Uhk/s1600-r/7efd680902a3fda331692eea0bca32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1" y="5660645"/>
            <a:ext cx="950199" cy="9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94" y="5417447"/>
            <a:ext cx="639145" cy="12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abload.de/img/png_gokkusagi_nisanbothzu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772" y="185739"/>
            <a:ext cx="790938" cy="9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4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www.azbuka.permp.ru/png/karandas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90" y="90072"/>
            <a:ext cx="1848663" cy="2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2.bp.blogspot.com/-7GEDVk2WIWQ/Vt86R3WpE2I/AAAAAAAACgg/97UajVK1Uhk/s1600-r/7efd680902a3fda331692eea0bca326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145" y="923537"/>
            <a:ext cx="1699808" cy="17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177" y="4589464"/>
            <a:ext cx="939234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90" y="5794726"/>
            <a:ext cx="466563" cy="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877" y="192881"/>
            <a:ext cx="1671118" cy="20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9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9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8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58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9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3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76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16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7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955" indent="0">
              <a:buNone/>
              <a:defRPr sz="1700" b="1"/>
            </a:lvl2pPr>
            <a:lvl3pPr marL="767911" indent="0">
              <a:buNone/>
              <a:defRPr sz="1500" b="1"/>
            </a:lvl3pPr>
            <a:lvl4pPr marL="1151866" indent="0">
              <a:buNone/>
              <a:defRPr sz="1300" b="1"/>
            </a:lvl4pPr>
            <a:lvl5pPr marL="1535821" indent="0">
              <a:buNone/>
              <a:defRPr sz="1300" b="1"/>
            </a:lvl5pPr>
            <a:lvl6pPr marL="1919777" indent="0">
              <a:buNone/>
              <a:defRPr sz="1300" b="1"/>
            </a:lvl6pPr>
            <a:lvl7pPr marL="2303732" indent="0">
              <a:buNone/>
              <a:defRPr sz="1300" b="1"/>
            </a:lvl7pPr>
            <a:lvl8pPr marL="2687687" indent="0">
              <a:buNone/>
              <a:defRPr sz="1300" b="1"/>
            </a:lvl8pPr>
            <a:lvl9pPr marL="307164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955" indent="0">
              <a:buNone/>
              <a:defRPr sz="1700" b="1"/>
            </a:lvl2pPr>
            <a:lvl3pPr marL="767911" indent="0">
              <a:buNone/>
              <a:defRPr sz="1500" b="1"/>
            </a:lvl3pPr>
            <a:lvl4pPr marL="1151866" indent="0">
              <a:buNone/>
              <a:defRPr sz="1300" b="1"/>
            </a:lvl4pPr>
            <a:lvl5pPr marL="1535821" indent="0">
              <a:buNone/>
              <a:defRPr sz="1300" b="1"/>
            </a:lvl5pPr>
            <a:lvl6pPr marL="1919777" indent="0">
              <a:buNone/>
              <a:defRPr sz="1300" b="1"/>
            </a:lvl6pPr>
            <a:lvl7pPr marL="2303732" indent="0">
              <a:buNone/>
              <a:defRPr sz="1300" b="1"/>
            </a:lvl7pPr>
            <a:lvl8pPr marL="2687687" indent="0">
              <a:buNone/>
              <a:defRPr sz="1300" b="1"/>
            </a:lvl8pPr>
            <a:lvl9pPr marL="307164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0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9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1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955" indent="0">
              <a:buNone/>
              <a:defRPr sz="1200"/>
            </a:lvl2pPr>
            <a:lvl3pPr marL="767911" indent="0">
              <a:buNone/>
              <a:defRPr sz="1000"/>
            </a:lvl3pPr>
            <a:lvl4pPr marL="1151866" indent="0">
              <a:buNone/>
              <a:defRPr sz="800"/>
            </a:lvl4pPr>
            <a:lvl5pPr marL="1535821" indent="0">
              <a:buNone/>
              <a:defRPr sz="800"/>
            </a:lvl5pPr>
            <a:lvl6pPr marL="1919777" indent="0">
              <a:buNone/>
              <a:defRPr sz="800"/>
            </a:lvl6pPr>
            <a:lvl7pPr marL="2303732" indent="0">
              <a:buNone/>
              <a:defRPr sz="800"/>
            </a:lvl7pPr>
            <a:lvl8pPr marL="2687687" indent="0">
              <a:buNone/>
              <a:defRPr sz="800"/>
            </a:lvl8pPr>
            <a:lvl9pPr marL="30716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591812" y="6719656"/>
            <a:ext cx="552188" cy="94270"/>
          </a:xfrm>
          <a:prstGeom prst="rect">
            <a:avLst/>
          </a:prstGeom>
        </p:spPr>
        <p:txBody>
          <a:bodyPr wrap="square" lIns="32397" tIns="16199" rIns="32397" bIns="16199">
            <a:spAutoFit/>
          </a:bodyPr>
          <a:lstStyle/>
          <a:p>
            <a:pPr marL="0" indent="0" algn="ctr">
              <a:buNone/>
            </a:pPr>
            <a:r>
              <a:rPr lang="ru-RU" sz="400" b="0" dirty="0" smtClean="0">
                <a:solidFill>
                  <a:schemeClr val="accent5"/>
                </a:solidFill>
                <a:latin typeface="AGReverance" pitchFamily="2" charset="0"/>
              </a:rPr>
              <a:t>© Полшкова В.В., 2018</a:t>
            </a:r>
            <a:endParaRPr lang="ru-RU" sz="400" b="0" dirty="0">
              <a:solidFill>
                <a:schemeClr val="accent5"/>
              </a:solidFill>
              <a:latin typeface="AGReverance" pitchFamily="2" charset="0"/>
            </a:endParaRPr>
          </a:p>
        </p:txBody>
      </p:sp>
      <p:pic>
        <p:nvPicPr>
          <p:cNvPr id="8" name="Picture 2" descr="https://img-fotki.yandex.ru/get/15530/200418627.79/0_11dfee_36ee95dc_ori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177"/>
            <a:ext cx="9144000" cy="65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613" y="188176"/>
            <a:ext cx="8496391" cy="6531480"/>
          </a:xfrm>
          <a:prstGeom prst="rect">
            <a:avLst/>
          </a:prstGeom>
          <a:solidFill>
            <a:srgbClr val="F2F6FC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397" tIns="16199" rIns="32397" bIns="16199"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358"/>
            <a:ext cx="9144000" cy="6533298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32397" tIns="16199" rIns="32397" bIns="1619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32397" tIns="16199" rIns="32397" bIns="1619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32397" tIns="16199" rIns="32397" bIns="1619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9410-FD1D-450E-8FB8-D5645C5A5CB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32397" tIns="16199" rIns="32397" bIns="1619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32397" tIns="16199" rIns="32397" bIns="1619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767911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191978" indent="-191978" algn="l" defTabSz="76791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575933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959888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343844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1727799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111754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0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65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620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55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11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66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1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77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2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87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642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agicaldecor.ru/puhlyie-kraski/" TargetMode="External"/><Relationship Id="rId3" Type="http://schemas.openxmlformats.org/officeDocument/2006/relationships/hyperlink" Target="http://vk.com/wall-2756772_88621" TargetMode="External"/><Relationship Id="rId7" Type="http://schemas.openxmlformats.org/officeDocument/2006/relationships/hyperlink" Target="https://www.babyblog.ru/user/Liolik33/91943" TargetMode="External"/><Relationship Id="rId2" Type="http://schemas.openxmlformats.org/officeDocument/2006/relationships/hyperlink" Target="https://www.babyblog.ru/community/post/education/171145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reidey.ru/tvorcheskie-igryi/risovanie-penoy-dlya-britya.htm" TargetMode="External"/><Relationship Id="rId5" Type="http://schemas.openxmlformats.org/officeDocument/2006/relationships/hyperlink" Target="http://mamamozhetvse.ru/igry-s-penoj-dlya-britya.html" TargetMode="External"/><Relationship Id="rId4" Type="http://schemas.openxmlformats.org/officeDocument/2006/relationships/hyperlink" Target="http://www.supersadovnik.ru/masterclass.aspx?id=11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428736"/>
            <a:ext cx="6858000" cy="29289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Современные нетрадиционные техники рисования»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286256"/>
            <a:ext cx="2428892" cy="1352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Тупикова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Н.Н., воспитатель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42853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«ДЕТСКИЙ САД №47 » КОМБИНИРОВАННОГО ВИДА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vatars.mds.yandex.net/get-pdb/214107/e9bf3b67-63d1-42a3-9bd1-85908c8f54a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007704" cy="5786478"/>
          </a:xfrm>
          <a:prstGeom prst="rect">
            <a:avLst/>
          </a:prstGeom>
          <a:noFill/>
        </p:spPr>
      </p:pic>
      <p:pic>
        <p:nvPicPr>
          <p:cNvPr id="37891" name="Picture 3" descr="C:\Users\user\Desktop\наташа\зендудл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28628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0734"/>
          </a:xfrm>
        </p:spPr>
        <p:txBody>
          <a:bodyPr/>
          <a:lstStyle/>
          <a:p>
            <a:r>
              <a:rPr lang="ru-RU" u="sng" dirty="0" smtClean="0"/>
              <a:t>3D рисунки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043890" cy="350046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3D для детей – это новое веяние в развитии творческих способностей малышей, позволяющее им развить пространственное воображение, умение видеть мельчайшие детали и передавать их на бумаге. Объемные рисунки – это настоящее волшебство для ребенка, ведь </a:t>
            </a:r>
            <a:r>
              <a:rPr lang="ru-RU" b="1" dirty="0" smtClean="0"/>
              <a:t>нарисованный</a:t>
            </a:r>
            <a:r>
              <a:rPr lang="ru-RU" dirty="0" smtClean="0"/>
              <a:t> предмет хоть и находится на плоскости, но кажется абсолютно реальным. Самое простое 3D изображение, которое под силу даже самому маленькому крохе — это рисунок ладошки.</a:t>
            </a:r>
          </a:p>
          <a:p>
            <a:pPr>
              <a:buNone/>
            </a:pPr>
            <a:r>
              <a:rPr lang="ru-RU" dirty="0" smtClean="0"/>
              <a:t>         Для работы мы берем лист плотной бумаги белого цвета, простой карандаш, ластик, черный </a:t>
            </a:r>
            <a:r>
              <a:rPr lang="ru-RU" b="1" dirty="0" smtClean="0"/>
              <a:t>фломастер и цветные карандаши</a:t>
            </a:r>
            <a:r>
              <a:rPr lang="ru-RU" dirty="0" smtClean="0"/>
              <a:t>. Вначале мы обводим раскрытую ладошку малыша простым карандашом, чтобы получился только ее контур. Его ни в коем случае нельзя обводить, иначе не получится объемный эффект!</a:t>
            </a:r>
          </a:p>
          <a:p>
            <a:pPr>
              <a:buNone/>
            </a:pPr>
            <a:r>
              <a:rPr lang="ru-RU" dirty="0" smtClean="0"/>
              <a:t>        Теперь заштриховываем все пространство листа, кроме того, что занято ладонью, горизонтальными линиями на равном расстоянии друг от друга. В результате у нас получается заштрихованный лист бумаги с ладошкой.</a:t>
            </a:r>
          </a:p>
          <a:p>
            <a:pPr>
              <a:buNone/>
            </a:pPr>
            <a:r>
              <a:rPr lang="ru-RU" dirty="0" smtClean="0"/>
              <a:t>         Ладошку мы штрихуем тем же черным </a:t>
            </a:r>
            <a:r>
              <a:rPr lang="ru-RU" b="1" dirty="0" smtClean="0"/>
              <a:t>фломастером</a:t>
            </a:r>
            <a:r>
              <a:rPr lang="ru-RU" dirty="0" smtClean="0"/>
              <a:t>, что и фон, но не горизонтальными линиями, а выпуклыми, соединяя их края с краями горизонтальных линий за пределами контура ладони.</a:t>
            </a:r>
          </a:p>
          <a:p>
            <a:pPr>
              <a:buNone/>
            </a:pPr>
            <a:r>
              <a:rPr lang="ru-RU" dirty="0" smtClean="0"/>
              <a:t>         Промежутки между линиями, выпуклыми и горизонтальными, раскрашиваем при помощи цветных карандашей в произвольной цветовой гамме. Наш рисунок готов, осталось повесить его на стенке и отойти на небольшое расстояние, чтобы эффект объема стал заметным. Как видите, такая </a:t>
            </a:r>
            <a:r>
              <a:rPr lang="ru-RU" b="1" dirty="0" smtClean="0"/>
              <a:t>техника</a:t>
            </a:r>
            <a:r>
              <a:rPr lang="ru-RU" dirty="0" smtClean="0"/>
              <a:t> создания объема довольно проста, ее можно использовать при изображении любого другого предмета, и когда ребенок ее освоит, ему будет проще дальше продвигаться в увлекательном занятии 3D </a:t>
            </a:r>
            <a:r>
              <a:rPr lang="ru-RU" b="1" dirty="0" smtClean="0"/>
              <a:t>рисованием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ÐÐ¾Ð»Ð»Ð°Ð½Ð´ÑÐºÐ¸Ð¹ ÑÑÐ´Ð¾Ð¶Ð½Ð¸Ðº Ð Ð°Ð¼Ð¾Ð½ ÐÑÑÐ½ Ð¸Ð¼ÐµÐµÑ Ð½ÐµÐ²ÐµÑÐ¾ÑÑÐ½ÑÐ¹ ÑÐ°Ð»Ð°Ð½Ñ Ð¸ ÐµÐ³Ð¾ Ð¸ÑÐºÑÑÑÑÐ²Ð¾ Ð¿Ð¾-Ð½Ð°ÑÑÐ¾ÑÑÐµÐ¼Ñ Ð¾Ð¶Ð¸Ð²Ð°ÐµÑ. ÐÐ³Ð¾ ÑÑÐ¿ÐµÑ-ÑÐµÐ°Ð»Ð¸ÑÑÐ¸ÑÐ½ÑÐµ ÑÐ¸ÑÑÐ½ÐºÐ¸ ÑÐ¾Ð·Ð´Ð°ÑÑ Ð¾Ð¿ÑÐ¸ÑÐµÑÐºÐ¸Ð¹ Ð¾Ð±Ð¼Ð°Ð½ - Ð¿Ð¾ÑÑÑÑÐ°ÑÑÐ¸Ð¹ 3D ÑÑÑÐµÐºÑ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2814077" cy="21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наташа\3д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786214" cy="5857916"/>
          </a:xfrm>
          <a:prstGeom prst="rect">
            <a:avLst/>
          </a:prstGeom>
          <a:noFill/>
        </p:spPr>
      </p:pic>
      <p:pic>
        <p:nvPicPr>
          <p:cNvPr id="38915" name="Picture 3" descr="C:\Users\user\Desktop\наташа\3д№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14340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user\Desktop\наташа\3 д №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000527" cy="5929354"/>
          </a:xfrm>
          <a:prstGeom prst="rect">
            <a:avLst/>
          </a:prstGeom>
          <a:noFill/>
        </p:spPr>
      </p:pic>
      <p:pic>
        <p:nvPicPr>
          <p:cNvPr id="39940" name="Picture 4" descr="C:\Users\user\Desktop\наташа\3д№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435771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00108"/>
            <a:ext cx="7886700" cy="51768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Детям очень нравятся </a:t>
            </a:r>
            <a:r>
              <a:rPr lang="ru-RU" b="1" dirty="0" smtClean="0"/>
              <a:t>нетрадиционные способы рисования</a:t>
            </a:r>
            <a:r>
              <a:rPr lang="ru-RU" dirty="0" smtClean="0"/>
              <a:t>. Это способствует развитию творческого мышления, воображения, </a:t>
            </a:r>
            <a:r>
              <a:rPr lang="ru-RU" dirty="0" err="1" smtClean="0"/>
              <a:t>креативности</a:t>
            </a:r>
            <a:r>
              <a:rPr lang="ru-RU" dirty="0" smtClean="0"/>
              <a:t>, расширению представлений об окружающем мире и, как и обычное </a:t>
            </a:r>
            <a:r>
              <a:rPr lang="ru-RU" b="1" dirty="0" smtClean="0"/>
              <a:t>рисование</a:t>
            </a:r>
            <a:r>
              <a:rPr lang="ru-RU" dirty="0" smtClean="0"/>
              <a:t>, развивает мелкую моторику руки, тренирует мышцы кисти руки, готовит руку к письму.</a:t>
            </a:r>
          </a:p>
          <a:p>
            <a:pPr algn="ctr">
              <a:buNone/>
            </a:pPr>
            <a:r>
              <a:rPr lang="ru-RU" dirty="0" smtClean="0"/>
              <a:t>Занятия </a:t>
            </a:r>
            <a:r>
              <a:rPr lang="ru-RU" b="1" dirty="0" smtClean="0"/>
              <a:t>нетрадиционные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Включают множество идей.</a:t>
            </a:r>
          </a:p>
          <a:p>
            <a:pPr algn="ctr">
              <a:buNone/>
            </a:pPr>
            <a:r>
              <a:rPr lang="ru-RU" dirty="0" smtClean="0"/>
              <a:t>Порою провокационные,</a:t>
            </a:r>
          </a:p>
          <a:p>
            <a:pPr algn="ctr">
              <a:buNone/>
            </a:pPr>
            <a:r>
              <a:rPr lang="ru-RU" dirty="0" smtClean="0"/>
              <a:t>Но интересны для детей.</a:t>
            </a:r>
          </a:p>
          <a:p>
            <a:pPr algn="ctr">
              <a:buNone/>
            </a:pPr>
            <a:r>
              <a:rPr lang="ru-RU" dirty="0" smtClean="0"/>
              <a:t>В них необычно сочетаются</a:t>
            </a:r>
          </a:p>
          <a:p>
            <a:pPr algn="ctr">
              <a:buNone/>
            </a:pPr>
            <a:r>
              <a:rPr lang="ru-RU" dirty="0" smtClean="0"/>
              <a:t>Материал и инструмент.</a:t>
            </a:r>
          </a:p>
          <a:p>
            <a:pPr algn="ctr">
              <a:buNone/>
            </a:pPr>
            <a:r>
              <a:rPr lang="ru-RU" dirty="0" smtClean="0"/>
              <a:t>И все прекрасно получается,</a:t>
            </a:r>
          </a:p>
          <a:p>
            <a:pPr algn="ctr">
              <a:buNone/>
            </a:pPr>
            <a:r>
              <a:rPr lang="ru-RU" dirty="0" smtClean="0"/>
              <a:t>И равнодушных точно нет!</a:t>
            </a:r>
          </a:p>
          <a:p>
            <a:pPr algn="ctr">
              <a:buNone/>
            </a:pPr>
            <a:r>
              <a:rPr lang="ru-RU" b="1" i="1" dirty="0" smtClean="0"/>
              <a:t>Творческих успехов!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Используемые интернет - ресурсы: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ttp</a:t>
            </a:r>
            <a:r>
              <a:rPr lang="ru-RU" dirty="0" smtClean="0">
                <a:solidFill>
                  <a:schemeClr val="accent1"/>
                </a:solidFill>
              </a:rPr>
              <a:t>://</a:t>
            </a:r>
            <a:r>
              <a:rPr lang="ru-RU" dirty="0" err="1" smtClean="0">
                <a:solidFill>
                  <a:schemeClr val="accent1"/>
                </a:solidFill>
              </a:rPr>
              <a:t>tsvetyzhizni.ru</a:t>
            </a:r>
            <a:r>
              <a:rPr lang="ru-RU" dirty="0" smtClean="0">
                <a:solidFill>
                  <a:schemeClr val="accent1"/>
                </a:solidFill>
              </a:rPr>
              <a:t>/</a:t>
            </a:r>
            <a:r>
              <a:rPr lang="ru-RU" dirty="0" err="1" smtClean="0">
                <a:solidFill>
                  <a:schemeClr val="accent1"/>
                </a:solidFill>
              </a:rPr>
              <a:t>tvorcheskaya-minutka</a:t>
            </a:r>
            <a:r>
              <a:rPr lang="ru-RU" dirty="0" smtClean="0">
                <a:solidFill>
                  <a:schemeClr val="accent1"/>
                </a:solidFill>
              </a:rPr>
              <a:t>/</a:t>
            </a:r>
            <a:r>
              <a:rPr lang="ru-RU" dirty="0" err="1" smtClean="0">
                <a:solidFill>
                  <a:schemeClr val="accent1"/>
                </a:solidFill>
              </a:rPr>
              <a:t>kak-my-risovali-penoj.html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hlinkClick r:id="rId2"/>
              </a:rPr>
              <a:t>https://www.babyblog.ru/community/post/education/1711457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http://vk.com/wall-2756772_88621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http://www.supersadovnik.ru/masterclass.aspx?id=1113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http://mamamozhetvse.ru/igry-s-penoj-dlya-britya.html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http://moreidey.ru/tvorcheskie-igryi/risovanie-penoy-dlya-britya.htm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https://www.babyblog.ru/user/Liolik33/91943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http://magicaldecor.ru/puhlyie-kraski/</a:t>
            </a:r>
            <a:endParaRPr lang="ru-RU" dirty="0" smtClean="0"/>
          </a:p>
          <a:p>
            <a:r>
              <a:rPr lang="ru-RU" dirty="0" smtClean="0">
                <a:solidFill>
                  <a:schemeClr val="accent1"/>
                </a:solidFill>
              </a:rPr>
              <a:t>https://gamejulia.ru/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678661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Все </a:t>
            </a:r>
            <a:r>
              <a:rPr lang="ru-RU" dirty="0"/>
              <a:t>мы - практики и знаем, что изобразительная деятельность влияет на всестороннее развитие личности ребенка: творческое, эстетическое, познавательное и т. д., именно поэтому я выбрала </a:t>
            </a:r>
            <a:r>
              <a:rPr lang="ru-RU" dirty="0" smtClean="0"/>
              <a:t>нетрадиционные техники рисования как приоритетное направление </a:t>
            </a:r>
            <a:r>
              <a:rPr lang="ru-RU" dirty="0"/>
              <a:t>в своей педагогической деятельности.</a:t>
            </a:r>
          </a:p>
          <a:p>
            <a:pPr>
              <a:buNone/>
            </a:pPr>
            <a:r>
              <a:rPr lang="ru-RU" dirty="0" smtClean="0"/>
              <a:t>     Человечество </a:t>
            </a:r>
            <a:r>
              <a:rPr lang="ru-RU" dirty="0"/>
              <a:t>не стоит на месте, мы постоянно развиваемся и придумываем что – то новое. Так и в области </a:t>
            </a:r>
            <a:r>
              <a:rPr lang="ru-RU" dirty="0" err="1"/>
              <a:t>изодеятельности</a:t>
            </a:r>
            <a:r>
              <a:rPr lang="ru-RU" dirty="0"/>
              <a:t> появилось много новых нетрадиционных техник, </a:t>
            </a:r>
            <a:r>
              <a:rPr lang="ru-RU" dirty="0" smtClean="0"/>
              <a:t>с которыми </a:t>
            </a:r>
            <a:r>
              <a:rPr lang="ru-RU" dirty="0"/>
              <a:t>сегодня я хочу </a:t>
            </a:r>
            <a:r>
              <a:rPr lang="ru-RU" dirty="0" smtClean="0"/>
              <a:t>Вас познакомить.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u="sng" dirty="0"/>
              <a:t>Пуантилизм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003232" cy="22140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Название </a:t>
            </a:r>
            <a:r>
              <a:rPr lang="ru-RU" dirty="0"/>
              <a:t>течения в живописи пуантилизм произошло от французского слова </a:t>
            </a:r>
            <a:r>
              <a:rPr lang="ru-RU" dirty="0" err="1"/>
              <a:t>pointiller</a:t>
            </a:r>
            <a:r>
              <a:rPr lang="ru-RU" dirty="0"/>
              <a:t>, что означает </a:t>
            </a:r>
            <a:r>
              <a:rPr lang="ru-RU" i="1" dirty="0"/>
              <a:t>«писать точками»</a:t>
            </a:r>
            <a:r>
              <a:rPr lang="ru-RU" dirty="0"/>
              <a:t>. Художники, которые работали в стиле пуантилизм, наносили на холст чистые, не смешанные предварительно на палитре краски.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Это одно из интереснейших и необычных направлений живописи. Манера письма картин раздельными мазками правильной, точечной или прямоугольной формы. Художники, нанося на холст чистые краски, рассчитывали на оптическое смешение цветов в глазу зрителя, и им это удавалось. </a:t>
            </a:r>
          </a:p>
          <a:p>
            <a:endParaRPr lang="ru-RU" dirty="0"/>
          </a:p>
        </p:txBody>
      </p:sp>
      <p:pic>
        <p:nvPicPr>
          <p:cNvPr id="4" name="Picture 5" descr="C:\Users\user\Desktop\447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72212"/>
            <a:ext cx="4646890" cy="302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1403647" y="4259996"/>
            <a:ext cx="1397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Поль </a:t>
            </a:r>
            <a:r>
              <a:rPr lang="ru-RU" dirty="0" err="1" smtClean="0"/>
              <a:t>Синьяк</a:t>
            </a:r>
            <a:r>
              <a:rPr lang="ru-RU" dirty="0" smtClean="0"/>
              <a:t> «Сосна. Сен </a:t>
            </a:r>
            <a:r>
              <a:rPr lang="ru-RU" dirty="0" err="1" smtClean="0"/>
              <a:t>Тропез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  Так как  для детей такая </a:t>
            </a:r>
            <a:r>
              <a:rPr lang="ru-RU" b="1" dirty="0" smtClean="0"/>
              <a:t>техника является сложной</a:t>
            </a:r>
            <a:r>
              <a:rPr lang="ru-RU" dirty="0" smtClean="0"/>
              <a:t>, поэтому я предлагаю вам освоить </a:t>
            </a:r>
            <a:r>
              <a:rPr lang="ru-RU" b="1" dirty="0" smtClean="0"/>
              <a:t>технику </a:t>
            </a:r>
            <a:r>
              <a:rPr lang="ru-RU" i="1" dirty="0" smtClean="0"/>
              <a:t>«пуантилизм»</a:t>
            </a:r>
            <a:r>
              <a:rPr lang="ru-RU" dirty="0" smtClean="0"/>
              <a:t> с использованием не совсем традиционных для нее материалов – цветных маркеров (</a:t>
            </a:r>
            <a:r>
              <a:rPr lang="ru-RU" b="1" dirty="0" smtClean="0"/>
              <a:t>фломастеров</a:t>
            </a:r>
            <a:r>
              <a:rPr lang="ru-RU" dirty="0" smtClean="0"/>
              <a:t>). Дети дошкольного возраста очень любят экспериментировать с изобразительными материалами. Предлагаемый метод изображения точками с помощью </a:t>
            </a:r>
            <a:r>
              <a:rPr lang="ru-RU" b="1" dirty="0" smtClean="0"/>
              <a:t>фломастеров</a:t>
            </a:r>
            <a:r>
              <a:rPr lang="ru-RU" dirty="0" smtClean="0"/>
              <a:t> позволяет не только развивать мелкую моторику дошкольников, их усидчивость, </a:t>
            </a:r>
            <a:r>
              <a:rPr lang="ru-RU" dirty="0" err="1" smtClean="0"/>
              <a:t>цветовосприятие</a:t>
            </a:r>
            <a:r>
              <a:rPr lang="ru-RU" dirty="0" smtClean="0"/>
              <a:t>, но и повысить эмоциональный фон, поскольку изображение с помощью </a:t>
            </a:r>
            <a:r>
              <a:rPr lang="ru-RU" b="1" dirty="0" smtClean="0"/>
              <a:t>фломастеров </a:t>
            </a:r>
            <a:r>
              <a:rPr lang="ru-RU" dirty="0" smtClean="0"/>
              <a:t>(цветных маркеров) не требует высыхания, не произойдет растекание красок или неаккуратное смешивание. </a:t>
            </a:r>
            <a:endParaRPr lang="ru-RU" dirty="0"/>
          </a:p>
        </p:txBody>
      </p:sp>
      <p:pic>
        <p:nvPicPr>
          <p:cNvPr id="5" name="Picture 2" descr="C:\Users\user\Desktop\наташа\IMG_20191015_17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174895" cy="494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</a:t>
            </a:r>
            <a:r>
              <a:rPr lang="ru-RU" b="1" dirty="0" err="1" smtClean="0"/>
              <a:t>удлинг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972452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/>
              <a:t> </a:t>
            </a:r>
            <a:r>
              <a:rPr lang="ru-RU" dirty="0"/>
              <a:t> ДУДЛИНГ </a:t>
            </a:r>
            <a:r>
              <a:rPr lang="ru-RU" i="1" dirty="0"/>
              <a:t>(от английского </a:t>
            </a:r>
            <a:r>
              <a:rPr lang="ru-RU" i="1" dirty="0" err="1"/>
              <a:t>doodle</a:t>
            </a:r>
            <a:r>
              <a:rPr lang="ru-RU" i="1" dirty="0"/>
              <a:t> – бессознательный рисунок)</a:t>
            </a:r>
            <a:r>
              <a:rPr lang="ru-RU" dirty="0"/>
              <a:t> – это </a:t>
            </a:r>
            <a:r>
              <a:rPr lang="ru-RU" b="1" dirty="0"/>
              <a:t>рисование</a:t>
            </a:r>
            <a:r>
              <a:rPr lang="ru-RU" dirty="0"/>
              <a:t> с помощью простых элементов </a:t>
            </a:r>
            <a:r>
              <a:rPr lang="ru-RU" i="1" dirty="0"/>
              <a:t>(кружочков, закорючек, ромбиков, точечек, палочек и пр.)</a:t>
            </a:r>
            <a:r>
              <a:rPr lang="ru-RU" dirty="0"/>
              <a:t>. В этом и состоит лёгкость. Однако из этих простых элементов могут складываться сложнейшие композиции, поражающие воображение. Но в основном это бессознательный рисунок, позволяющий </a:t>
            </a:r>
            <a:r>
              <a:rPr lang="ru-RU" i="1" dirty="0"/>
              <a:t>«отключить мозг»</a:t>
            </a:r>
            <a:r>
              <a:rPr lang="ru-RU" dirty="0"/>
              <a:t>, что открывает дорогу чистому творчеству, не скованному правилами. Такому </a:t>
            </a:r>
            <a:r>
              <a:rPr lang="ru-RU" b="1" dirty="0"/>
              <a:t>рисованию</a:t>
            </a:r>
            <a:r>
              <a:rPr lang="ru-RU" dirty="0"/>
              <a:t> многие из нас предавались на скучных школьных уроках. О том, что получится в итоге, мы не знаем и не задумываемся, рука рисует сама по себе. Будут ли это разнообразные растения, несуществующие миры или просто геометрические фигуры – не важно. Главное – получить удовольствие от процесса </a:t>
            </a:r>
            <a:r>
              <a:rPr lang="ru-RU" b="1" dirty="0" smtClean="0"/>
              <a:t>рисования.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Начать рисовать в этом стиле просто - берете карандаш, ручку, мелок или уголь и начинаете рисовать штрихи, закорючки, кружочки, точки. Не стремитесь «слепить» из них определенную картинку. Просто наслаждайтесь процессом.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наташа\дудли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356"/>
            <a:ext cx="3929090" cy="5500726"/>
          </a:xfrm>
          <a:prstGeom prst="rect">
            <a:avLst/>
          </a:prstGeom>
          <a:noFill/>
        </p:spPr>
      </p:pic>
      <p:pic>
        <p:nvPicPr>
          <p:cNvPr id="3" name="Picture 2" descr="Ð»Ð¸ÑÐ¾ Ð´ÐµÐ²ÑÑ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92909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Зентангл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     </a:t>
            </a:r>
            <a:r>
              <a:rPr lang="ru-RU" b="1" dirty="0" smtClean="0"/>
              <a:t> </a:t>
            </a:r>
            <a:r>
              <a:rPr lang="ru-RU" b="1" dirty="0" err="1" smtClean="0"/>
              <a:t>Зентангл</a:t>
            </a:r>
            <a:r>
              <a:rPr lang="ru-RU" dirty="0" smtClean="0"/>
              <a:t> - это запатентованная техника рисования, которая объединяет в себе занятие творчеством и медитацию. По сути, это тот же </a:t>
            </a:r>
            <a:r>
              <a:rPr lang="ru-RU" dirty="0" err="1" smtClean="0"/>
              <a:t>дудлинг</a:t>
            </a:r>
            <a:r>
              <a:rPr lang="ru-RU" dirty="0" smtClean="0"/>
              <a:t>, те же закорючки и простые </a:t>
            </a:r>
            <a:r>
              <a:rPr lang="ru-RU" dirty="0" err="1" smtClean="0"/>
              <a:t>дудлы</a:t>
            </a:r>
            <a:r>
              <a:rPr lang="ru-RU" dirty="0" smtClean="0"/>
              <a:t>, но заключенные в сетку. Людей, запатентовавших такой метод рисования зовут </a:t>
            </a:r>
            <a:r>
              <a:rPr lang="ru-RU" dirty="0" err="1" smtClean="0"/>
              <a:t>Рик</a:t>
            </a:r>
            <a:r>
              <a:rPr lang="ru-RU" dirty="0" smtClean="0"/>
              <a:t> </a:t>
            </a:r>
            <a:r>
              <a:rPr lang="ru-RU" dirty="0" err="1" smtClean="0"/>
              <a:t>Робертс</a:t>
            </a:r>
            <a:r>
              <a:rPr lang="ru-RU" dirty="0" smtClean="0"/>
              <a:t> и Мария Томас. </a:t>
            </a:r>
            <a:br>
              <a:rPr lang="ru-RU" dirty="0" smtClean="0"/>
            </a:br>
            <a:r>
              <a:rPr lang="ru-RU" dirty="0" smtClean="0"/>
              <a:t>Классический </a:t>
            </a:r>
            <a:r>
              <a:rPr lang="ru-RU" dirty="0" err="1" smtClean="0"/>
              <a:t>Зентангл</a:t>
            </a:r>
            <a:r>
              <a:rPr lang="ru-RU" dirty="0" smtClean="0"/>
              <a:t> рисуется на листах размером 8,9 </a:t>
            </a:r>
            <a:r>
              <a:rPr lang="ru-RU" dirty="0" err="1" smtClean="0"/>
              <a:t>х</a:t>
            </a:r>
            <a:r>
              <a:rPr lang="ru-RU" dirty="0" smtClean="0"/>
              <a:t> 8,9 см, с помощью повторяющихся элементов или узоров. В </a:t>
            </a:r>
            <a:r>
              <a:rPr lang="ru-RU" dirty="0" err="1" smtClean="0"/>
              <a:t>зентангле</a:t>
            </a:r>
            <a:r>
              <a:rPr lang="ru-RU" dirty="0" smtClean="0"/>
              <a:t> нет четкой узнаваемой картинки. Это сетка узоров.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ЗЕНТАНГЛ </a:t>
            </a:r>
            <a:r>
              <a:rPr lang="ru-RU" i="1" dirty="0" smtClean="0"/>
              <a:t>(от </a:t>
            </a:r>
            <a:r>
              <a:rPr lang="ru-RU" i="1" dirty="0" err="1" smtClean="0"/>
              <a:t>zen</a:t>
            </a:r>
            <a:r>
              <a:rPr lang="ru-RU" i="1" dirty="0" smtClean="0"/>
              <a:t> – уравновешенность, спокойствие и </a:t>
            </a:r>
            <a:r>
              <a:rPr lang="ru-RU" i="1" dirty="0" err="1" smtClean="0"/>
              <a:t>rectangle</a:t>
            </a:r>
            <a:r>
              <a:rPr lang="ru-RU" i="1" dirty="0" smtClean="0"/>
              <a:t> – прямоугольник)</a:t>
            </a:r>
            <a:r>
              <a:rPr lang="ru-RU" dirty="0" smtClean="0"/>
              <a:t> является сочетанием медитации и </a:t>
            </a:r>
            <a:r>
              <a:rPr lang="ru-RU" b="1" dirty="0" smtClean="0"/>
              <a:t>рисования</a:t>
            </a:r>
            <a:r>
              <a:rPr lang="ru-RU" dirty="0" smtClean="0"/>
              <a:t>. В квадрат помещается какой-либо рисунок, либо он произвольным образом делится на сегменты, которые, в свою очередь, заполняются различными однотипными элементами </a:t>
            </a:r>
            <a:r>
              <a:rPr lang="ru-RU" i="1" dirty="0" smtClean="0"/>
              <a:t>(точечками, кружочками, ромбиками, на что хватит фантазии)</a:t>
            </a:r>
            <a:r>
              <a:rPr lang="ru-RU" dirty="0" smtClean="0"/>
              <a:t>. </a:t>
            </a:r>
            <a:r>
              <a:rPr lang="ru-RU" dirty="0" err="1" smtClean="0"/>
              <a:t>Зентангл</a:t>
            </a:r>
            <a:r>
              <a:rPr lang="ru-RU" dirty="0" smtClean="0"/>
              <a:t> помогает увеличить собранность, концентрацию, способствует психологической разгрузке, внутреннему успокоению, улучшает зрительную координацию и мелкую моторику, а также развивает творческие способности и </a:t>
            </a:r>
            <a:r>
              <a:rPr lang="ru-RU" dirty="0" err="1" smtClean="0"/>
              <a:t>креативность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thingadayforever.files.wordpress.com/2012/02/zent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057757" cy="2500330"/>
          </a:xfrm>
          <a:prstGeom prst="rect">
            <a:avLst/>
          </a:prstGeom>
          <a:noFill/>
        </p:spPr>
      </p:pic>
      <p:pic>
        <p:nvPicPr>
          <p:cNvPr id="36868" name="Picture 4" descr="https://st2.depositphotos.com/6026696/10918/v/950/depositphotos_109189522-stock-illustration-zentangle-vector-for-coloring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487763" cy="3088762"/>
          </a:xfrm>
          <a:prstGeom prst="rect">
            <a:avLst/>
          </a:prstGeom>
          <a:noFill/>
        </p:spPr>
      </p:pic>
      <p:pic>
        <p:nvPicPr>
          <p:cNvPr id="36869" name="Picture 5" descr="C:\Users\user\Desktop\наташа\зентан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28"/>
            <a:ext cx="492922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Зендудлинг</a:t>
            </a:r>
            <a:r>
              <a:rPr lang="ru-RU" b="1" dirty="0" smtClean="0"/>
              <a:t> - что за зверь?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Смесь  двух </a:t>
            </a:r>
            <a:r>
              <a:rPr lang="ru-RU" b="1" dirty="0" smtClean="0"/>
              <a:t> </a:t>
            </a:r>
            <a:r>
              <a:rPr lang="ru-RU" b="1" dirty="0" err="1" smtClean="0"/>
              <a:t>дудлинга</a:t>
            </a:r>
            <a:r>
              <a:rPr lang="ru-RU" b="1" dirty="0" smtClean="0"/>
              <a:t> и </a:t>
            </a:r>
            <a:r>
              <a:rPr lang="ru-RU" b="1" dirty="0" err="1" smtClean="0"/>
              <a:t>зентангла</a:t>
            </a:r>
            <a:r>
              <a:rPr lang="ru-RU" b="1" dirty="0" smtClean="0"/>
              <a:t> называется ЗЕНДУДЛИНГ </a:t>
            </a:r>
            <a:r>
              <a:rPr lang="ru-RU" i="1" dirty="0" smtClean="0"/>
              <a:t>(</a:t>
            </a:r>
            <a:r>
              <a:rPr lang="ru-RU" i="1" dirty="0" err="1" smtClean="0"/>
              <a:t>Zendoodling</a:t>
            </a:r>
            <a:r>
              <a:rPr lang="ru-RU" i="1" dirty="0" smtClean="0"/>
              <a:t>). Он </a:t>
            </a:r>
            <a:r>
              <a:rPr lang="ru-RU" dirty="0" smtClean="0"/>
              <a:t>– идеально подходит для занятий с детьми. Самый простой вариант – воспользоваться раскраской или контуром животного, цветка, птички (чего угодно, </a:t>
            </a:r>
            <a:r>
              <a:rPr lang="ru-RU" b="1" dirty="0" smtClean="0"/>
              <a:t>нарисованного по трафарету</a:t>
            </a:r>
            <a:r>
              <a:rPr lang="ru-RU" dirty="0" smtClean="0"/>
              <a:t>, и предложить ребёнку заполнить его простыми элементами, а потом их раскрасить. Можно усложнить задачу – разбить рисунок на части и заполнить получившиеся сегменты разными узорами. Еще вариант – предложить ребенку по- разному заполнить одинаковые изображения животных, предметов и др.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Зендудлинг</a:t>
            </a:r>
            <a:r>
              <a:rPr lang="ru-RU" dirty="0" smtClean="0"/>
              <a:t> соединил в себе квадраты с узорами и конечную узнаваемую картинку. Например, если нарисовать воздушный шар из квадратиков с узорами - это будет </a:t>
            </a:r>
            <a:r>
              <a:rPr lang="ru-RU" dirty="0" err="1" smtClean="0"/>
              <a:t>зендудлинг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Вообще же картинки в такой технике очень интересны, они настолько замысловаты, что разглядывать их можно часами.</a:t>
            </a:r>
          </a:p>
          <a:p>
            <a:pPr>
              <a:buNone/>
            </a:pPr>
            <a:r>
              <a:rPr lang="ru-RU" dirty="0" smtClean="0"/>
              <a:t>        Круглые формы, заполненные </a:t>
            </a:r>
            <a:r>
              <a:rPr lang="ru-RU" dirty="0" err="1" smtClean="0"/>
              <a:t>тайлами</a:t>
            </a:r>
            <a:r>
              <a:rPr lang="ru-RU" dirty="0" smtClean="0"/>
              <a:t> с </a:t>
            </a:r>
            <a:r>
              <a:rPr lang="ru-RU" dirty="0" smtClean="0"/>
              <a:t>узорами,  </a:t>
            </a:r>
            <a:r>
              <a:rPr lang="ru-RU" dirty="0" smtClean="0"/>
              <a:t>называются </a:t>
            </a:r>
            <a:r>
              <a:rPr lang="ru-RU" dirty="0" err="1" smtClean="0"/>
              <a:t>зендмандалами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Наверное нет смысла писать о том, каким деткам помогут такие уроки рисования. Я думаю, что эта техника рисования подойдет и для </a:t>
            </a:r>
            <a:r>
              <a:rPr lang="ru-RU" dirty="0" err="1" smtClean="0"/>
              <a:t>гиперактивных</a:t>
            </a:r>
            <a:r>
              <a:rPr lang="ru-RU" dirty="0" smtClean="0"/>
              <a:t> деток, и для слишком замкнутых малышей.</a:t>
            </a:r>
          </a:p>
          <a:p>
            <a:pPr>
              <a:buNone/>
            </a:pPr>
            <a:r>
              <a:rPr lang="ru-RU" dirty="0" smtClean="0"/>
              <a:t>         Проще всего начинать занятия с простых форм. Нарисуйте контур рыбки, птички или животного и попросите ребенка заполнить его сеткой узоров. Можно делать эти рисунки в одном цвете или расписать во все цвета радуги.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_Полшкова В.В. Шаблоны ИЗО-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2018_Полшкова В.В. Шаблоны ИЗО-7</Template>
  <TotalTime>230</TotalTime>
  <Words>157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2018_Полшкова В.В. Шаблоны ИЗО-7</vt:lpstr>
      <vt:lpstr>        Консультация для родителей «Современные нетрадиционные техники рисования» </vt:lpstr>
      <vt:lpstr>Презентация PowerPoint</vt:lpstr>
      <vt:lpstr> Пуантилизм  </vt:lpstr>
      <vt:lpstr>Презентация PowerPoint</vt:lpstr>
      <vt:lpstr>Дудлинг.</vt:lpstr>
      <vt:lpstr>Презентация PowerPoint</vt:lpstr>
      <vt:lpstr>Зентангл</vt:lpstr>
      <vt:lpstr>Презентация PowerPoint</vt:lpstr>
      <vt:lpstr>Зендудлинг - что за зверь? </vt:lpstr>
      <vt:lpstr>Презентация PowerPoint</vt:lpstr>
      <vt:lpstr>3D рисунки</vt:lpstr>
      <vt:lpstr>Презентация PowerPoint</vt:lpstr>
      <vt:lpstr>Презентация PowerPoint</vt:lpstr>
      <vt:lpstr>Заключение </vt:lpstr>
      <vt:lpstr>Используемые интернет - ресурсы: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«Современные нетрадиционные техники рисования»</dc:title>
  <dc:creator>user</dc:creator>
  <cp:lastModifiedBy>Admin</cp:lastModifiedBy>
  <cp:revision>29</cp:revision>
  <dcterms:created xsi:type="dcterms:W3CDTF">2019-10-17T02:17:46Z</dcterms:created>
  <dcterms:modified xsi:type="dcterms:W3CDTF">2022-11-25T14:52:11Z</dcterms:modified>
</cp:coreProperties>
</file>