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9" r:id="rId5"/>
    <p:sldId id="260" r:id="rId6"/>
    <p:sldId id="264" r:id="rId7"/>
    <p:sldId id="267" r:id="rId8"/>
    <p:sldId id="270" r:id="rId9"/>
    <p:sldId id="271" r:id="rId10"/>
    <p:sldId id="272" r:id="rId11"/>
    <p:sldId id="273" r:id="rId12"/>
    <p:sldId id="263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44016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 </a:t>
            </a: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>МУНИЦИПАЛЬНОЕ БЮДЖЕТНОЕ ДОШКОЛЬНОЕ ОБРАЗОВАТЕЛЬНОЕ УЧРЕЖДЕНИЕ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>ДЕТСКИЙ САД №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47» </a:t>
            </a: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>КОМБИНИРОВАННОГО ВИДА</a:t>
            </a:r>
            <a:b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7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2176265"/>
          </a:xfrm>
        </p:spPr>
        <p:txBody>
          <a:bodyPr>
            <a:normAutofit fontScale="70000" lnSpcReduction="20000"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ПРЕЗЕНТАЦИЯ: </a:t>
            </a:r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ОСНОВНАЯ ОБРАЗОВАТЕЛЬНАЯ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ПРОГРАММА </a:t>
            </a:r>
          </a:p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ДОШКОЛЬНОГО ОБРАЗОВАНИЯ</a:t>
            </a: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2021г.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65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93854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Содержание </a:t>
            </a:r>
            <a:r>
              <a:rPr lang="ru-RU" sz="2800" dirty="0">
                <a:solidFill>
                  <a:schemeClr val="tx1"/>
                </a:solidFill>
              </a:rPr>
              <a:t>Программы обеспечивает развитие личности, мотивации и способностей детей в различных видах деятельности и охватывает пять </a:t>
            </a:r>
            <a:r>
              <a:rPr lang="ru-RU" sz="2800" b="1" dirty="0">
                <a:solidFill>
                  <a:schemeClr val="tx1"/>
                </a:solidFill>
              </a:rPr>
              <a:t>образовательных </a:t>
            </a:r>
            <a:r>
              <a:rPr lang="ru-RU" sz="2800" b="1" dirty="0" smtClean="0">
                <a:solidFill>
                  <a:schemeClr val="tx1"/>
                </a:solidFill>
              </a:rPr>
              <a:t>областей: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3645024"/>
            <a:ext cx="7715382" cy="1833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1430" lvl="0" indent="-342900">
              <a:lnSpc>
                <a:spcPts val="1415"/>
              </a:lnSpc>
              <a:buSzPts val="1200"/>
              <a:buFont typeface="Symbol" panose="05050102010706020507" pitchFamily="18" charset="2"/>
              <a:buChar char=""/>
              <a:tabLst>
                <a:tab pos="772160" algn="l"/>
              </a:tabLst>
            </a:pPr>
            <a:r>
              <a:rPr lang="ru-RU" sz="28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социально-коммуникативное</a:t>
            </a:r>
            <a:r>
              <a:rPr lang="ru-RU" sz="28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,</a:t>
            </a:r>
          </a:p>
          <a:p>
            <a:pPr marL="342900" marR="11430" lvl="0" indent="-342900">
              <a:lnSpc>
                <a:spcPts val="1415"/>
              </a:lnSpc>
              <a:buSzPts val="1200"/>
              <a:buFont typeface="Symbol" panose="05050102010706020507" pitchFamily="18" charset="2"/>
              <a:buChar char=""/>
              <a:tabLst>
                <a:tab pos="772160" algn="l"/>
              </a:tabLst>
            </a:pPr>
            <a:endParaRPr lang="ru-RU" sz="2800" dirty="0">
              <a:latin typeface="+mj-lt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11430" lvl="0" indent="-342900">
              <a:lnSpc>
                <a:spcPts val="1465"/>
              </a:lnSpc>
              <a:spcBef>
                <a:spcPts val="5"/>
              </a:spcBef>
              <a:buSzPts val="1200"/>
              <a:buFont typeface="Symbol" panose="05050102010706020507" pitchFamily="18" charset="2"/>
              <a:buChar char=""/>
              <a:tabLst>
                <a:tab pos="772160" algn="l"/>
              </a:tabLst>
            </a:pPr>
            <a:r>
              <a:rPr lang="ru-RU" sz="28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познавательное</a:t>
            </a:r>
            <a:r>
              <a:rPr lang="ru-RU" sz="28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,</a:t>
            </a:r>
          </a:p>
          <a:p>
            <a:pPr marL="342900" marR="11430" lvl="0" indent="-342900">
              <a:lnSpc>
                <a:spcPts val="1465"/>
              </a:lnSpc>
              <a:spcBef>
                <a:spcPts val="5"/>
              </a:spcBef>
              <a:buSzPts val="1200"/>
              <a:buFont typeface="Symbol" panose="05050102010706020507" pitchFamily="18" charset="2"/>
              <a:buChar char=""/>
              <a:tabLst>
                <a:tab pos="772160" algn="l"/>
              </a:tabLst>
            </a:pPr>
            <a:endParaRPr lang="ru-RU" sz="2800" dirty="0" smtClean="0">
              <a:latin typeface="+mj-lt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11430" lvl="0" indent="-342900">
              <a:lnSpc>
                <a:spcPts val="1465"/>
              </a:lnSpc>
              <a:buSzPts val="1200"/>
              <a:buFont typeface="Symbol" panose="05050102010706020507" pitchFamily="18" charset="2"/>
              <a:buChar char=""/>
              <a:tabLst>
                <a:tab pos="772160" algn="l"/>
              </a:tabLst>
            </a:pPr>
            <a:r>
              <a:rPr lang="ru-RU" sz="28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речевое,</a:t>
            </a:r>
          </a:p>
          <a:p>
            <a:pPr marL="342900" marR="11430" lvl="0" indent="-342900">
              <a:lnSpc>
                <a:spcPts val="1465"/>
              </a:lnSpc>
              <a:buSzPts val="1200"/>
              <a:buFont typeface="Symbol" panose="05050102010706020507" pitchFamily="18" charset="2"/>
              <a:buChar char=""/>
              <a:tabLst>
                <a:tab pos="772160" algn="l"/>
              </a:tabLst>
            </a:pPr>
            <a:endParaRPr lang="ru-RU" sz="2800" dirty="0">
              <a:latin typeface="+mj-lt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11430" lvl="0" indent="-342900">
              <a:lnSpc>
                <a:spcPts val="1465"/>
              </a:lnSpc>
              <a:buSzPts val="1200"/>
              <a:buFont typeface="Symbol" panose="05050102010706020507" pitchFamily="18" charset="2"/>
              <a:buChar char=""/>
              <a:tabLst>
                <a:tab pos="772160" algn="l"/>
              </a:tabLst>
            </a:pPr>
            <a:r>
              <a:rPr lang="ru-RU" sz="28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художественно-эстетическое,</a:t>
            </a:r>
          </a:p>
          <a:p>
            <a:pPr marL="342900" marR="11430" lvl="0" indent="-342900">
              <a:lnSpc>
                <a:spcPts val="1465"/>
              </a:lnSpc>
              <a:buSzPts val="1200"/>
              <a:buFont typeface="Symbol" panose="05050102010706020507" pitchFamily="18" charset="2"/>
              <a:buChar char=""/>
              <a:tabLst>
                <a:tab pos="772160" algn="l"/>
              </a:tabLst>
            </a:pPr>
            <a:endParaRPr lang="ru-RU" sz="2800" dirty="0">
              <a:latin typeface="+mj-lt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11430" lvl="0" indent="-342900">
              <a:lnSpc>
                <a:spcPts val="1460"/>
              </a:lnSpc>
              <a:buSzPts val="1200"/>
              <a:buFont typeface="Symbol" panose="05050102010706020507" pitchFamily="18" charset="2"/>
              <a:buChar char=""/>
              <a:tabLst>
                <a:tab pos="809625" algn="l"/>
                <a:tab pos="810260" algn="l"/>
              </a:tabLst>
            </a:pPr>
            <a:r>
              <a:rPr lang="ru-RU" sz="28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физическое развитие</a:t>
            </a:r>
            <a:r>
              <a:rPr lang="ru-RU" sz="2800" spc="-15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детей.</a:t>
            </a:r>
            <a:endParaRPr lang="ru-RU" sz="2800" dirty="0">
              <a:effectLst/>
              <a:latin typeface="+mj-lt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1072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274838"/>
            <a:ext cx="784887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+mj-lt"/>
                <a:cs typeface="Times New Roman" pitchFamily="18" charset="0"/>
              </a:rPr>
              <a:t>Обязательная часть </a:t>
            </a:r>
            <a:r>
              <a:rPr lang="ru-RU" sz="2800" dirty="0">
                <a:latin typeface="+mj-lt"/>
                <a:cs typeface="Times New Roman" pitchFamily="18" charset="0"/>
              </a:rPr>
              <a:t>построена с учетом  и полностью соответствует </a:t>
            </a:r>
            <a:r>
              <a:rPr lang="ru-RU" sz="2800" b="1" dirty="0" smtClean="0">
                <a:latin typeface="+mj-lt"/>
                <a:cs typeface="Times New Roman" pitchFamily="18" charset="0"/>
              </a:rPr>
              <a:t>Примерной </a:t>
            </a:r>
            <a:r>
              <a:rPr lang="ru-RU" sz="2800" b="1" dirty="0">
                <a:latin typeface="+mj-lt"/>
                <a:cs typeface="Times New Roman" pitchFamily="18" charset="0"/>
              </a:rPr>
              <a:t>основной образовательной программы дошкольного образования.</a:t>
            </a:r>
          </a:p>
          <a:p>
            <a:pPr algn="just"/>
            <a:endParaRPr lang="ru-RU" sz="2800" b="1" dirty="0">
              <a:latin typeface="+mj-lt"/>
              <a:cs typeface="Times New Roman" pitchFamily="18" charset="0"/>
            </a:endParaRPr>
          </a:p>
          <a:p>
            <a:pPr algn="just"/>
            <a:r>
              <a:rPr lang="ru-RU" sz="2800" b="1" dirty="0">
                <a:latin typeface="+mj-lt"/>
                <a:cs typeface="Times New Roman" pitchFamily="18" charset="0"/>
              </a:rPr>
              <a:t>Часть Программы, формируемая участниками образовательных отношений</a:t>
            </a:r>
            <a:r>
              <a:rPr lang="ru-RU" sz="2800" dirty="0">
                <a:latin typeface="+mj-lt"/>
                <a:cs typeface="Times New Roman" pitchFamily="18" charset="0"/>
              </a:rPr>
              <a:t>, разработана с учетом следующих парциальных программ:</a:t>
            </a:r>
          </a:p>
          <a:p>
            <a:pPr marL="140970" marR="11430" indent="448945" algn="just">
              <a:spcAft>
                <a:spcPts val="0"/>
              </a:spcAft>
            </a:pPr>
            <a:endParaRPr lang="ru-RU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 marR="11430" indent="448945" algn="just">
              <a:spcAft>
                <a:spcPts val="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 marR="11430" indent="448945" algn="just">
              <a:spcAft>
                <a:spcPts val="0"/>
              </a:spcAft>
            </a:pP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7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Часть формируемая участниками  образовательных отношений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165662"/>
              </p:ext>
            </p:extLst>
          </p:nvPr>
        </p:nvGraphicFramePr>
        <p:xfrm>
          <a:off x="457202" y="1564100"/>
          <a:ext cx="8229598" cy="550681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33509"/>
                <a:gridCol w="44649"/>
                <a:gridCol w="6051440"/>
              </a:tblGrid>
              <a:tr h="556849">
                <a:tc>
                  <a:txBody>
                    <a:bodyPr/>
                    <a:lstStyle/>
                    <a:p>
                      <a:pPr marL="612140" marR="11430" indent="-515620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endParaRPr lang="ru-RU" sz="1400" b="0" spc="-3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12140" marR="11430" indent="-515620">
                        <a:lnSpc>
                          <a:spcPts val="1380"/>
                        </a:lnSpc>
                        <a:spcAft>
                          <a:spcPts val="0"/>
                        </a:spcAft>
                      </a:pPr>
                      <a:r>
                        <a:rPr lang="ru-RU" sz="1400" b="0" spc="-30" dirty="0" smtClean="0">
                          <a:solidFill>
                            <a:schemeClr val="tx1"/>
                          </a:solidFill>
                          <a:effectLst/>
                        </a:rPr>
                        <a:t>Образовательные 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</a:rPr>
                        <a:t>области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902460" marR="1143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902460" marR="11430" algn="ctr">
                        <a:lnSpc>
                          <a:spcPts val="1365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Программы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031">
                <a:tc gridSpan="3">
                  <a:txBody>
                    <a:bodyPr/>
                    <a:lstStyle/>
                    <a:p>
                      <a:pPr marL="899160" marR="114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endParaRPr lang="ru-RU" sz="14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899160" marR="11430" algn="ctr">
                        <a:lnSpc>
                          <a:spcPts val="128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Часть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, формируемая участниками образовательных отношений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5274">
                <a:tc gridSpan="2">
                  <a:txBody>
                    <a:bodyPr/>
                    <a:lstStyle/>
                    <a:p>
                      <a:pPr marL="67945" marR="11430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95250" marR="11430"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Речевое развитие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11430" lvl="0" indent="-342900" algn="just">
                        <a:lnSpc>
                          <a:spcPts val="1350"/>
                        </a:lnSpc>
                        <a:spcAft>
                          <a:spcPts val="0"/>
                        </a:spcAft>
                        <a:buSzPts val="1200"/>
                        <a:buFont typeface="Arial" panose="020B0604020202020204" pitchFamily="34" charset="0"/>
                        <a:buChar char="•"/>
                        <a:tabLst>
                          <a:tab pos="154305" algn="l"/>
                        </a:tabLst>
                      </a:pPr>
                      <a:r>
                        <a:rPr lang="ru-RU" sz="1400" b="0" spc="-30" dirty="0" smtClean="0">
                          <a:solidFill>
                            <a:schemeClr val="tx1"/>
                          </a:solidFill>
                          <a:effectLst/>
                        </a:rPr>
                        <a:t>Программа </a:t>
                      </a:r>
                      <a:r>
                        <a:rPr lang="ru-RU" sz="1400" b="0" spc="-35" dirty="0">
                          <a:solidFill>
                            <a:schemeClr val="tx1"/>
                          </a:solidFill>
                          <a:effectLst/>
                        </a:rPr>
                        <a:t>«Развитие </a:t>
                      </a:r>
                      <a:r>
                        <a:rPr lang="ru-RU" sz="1400" b="0" spc="-25" dirty="0">
                          <a:solidFill>
                            <a:schemeClr val="tx1"/>
                          </a:solidFill>
                          <a:effectLst/>
                        </a:rPr>
                        <a:t>речи 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</a:rPr>
                        <a:t>детей дошкольного возраста </a:t>
                      </a:r>
                      <a:r>
                        <a:rPr lang="ru-RU" sz="1400" b="0" spc="-150" dirty="0">
                          <a:solidFill>
                            <a:schemeClr val="tx1"/>
                          </a:solidFill>
                          <a:effectLst/>
                        </a:rPr>
                        <a:t>в 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</a:rPr>
                        <a:t>детском </a:t>
                      </a:r>
                      <a:r>
                        <a:rPr lang="ru-RU" sz="1400" b="0" spc="-20" dirty="0">
                          <a:solidFill>
                            <a:schemeClr val="tx1"/>
                          </a:solidFill>
                          <a:effectLst/>
                        </a:rPr>
                        <a:t>саду </a:t>
                      </a:r>
                      <a:r>
                        <a:rPr lang="ru-RU" sz="1400" b="0" spc="-25" dirty="0">
                          <a:solidFill>
                            <a:schemeClr val="tx1"/>
                          </a:solidFill>
                          <a:effectLst/>
                        </a:rPr>
                        <a:t>(3-7 </a:t>
                      </a:r>
                      <a:r>
                        <a:rPr lang="ru-RU" sz="1400" b="0" spc="-20" dirty="0">
                          <a:solidFill>
                            <a:schemeClr val="tx1"/>
                          </a:solidFill>
                          <a:effectLst/>
                        </a:rPr>
                        <a:t>лет)» </a:t>
                      </a:r>
                      <a:r>
                        <a:rPr lang="ru-RU" sz="1400" b="0" spc="-20" dirty="0" smtClean="0">
                          <a:solidFill>
                            <a:schemeClr val="tx1"/>
                          </a:solidFill>
                          <a:effectLst/>
                        </a:rPr>
                        <a:t> под </a:t>
                      </a:r>
                      <a:r>
                        <a:rPr lang="ru-RU" sz="1400" b="0" spc="-25" dirty="0">
                          <a:solidFill>
                            <a:schemeClr val="tx1"/>
                          </a:solidFill>
                          <a:effectLst/>
                        </a:rPr>
                        <a:t>ред.</a:t>
                      </a:r>
                      <a:r>
                        <a:rPr lang="ru-RU" sz="1400" b="0" spc="-2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0" spc="-35" dirty="0">
                          <a:solidFill>
                            <a:schemeClr val="tx1"/>
                          </a:solidFill>
                          <a:effectLst/>
                        </a:rPr>
                        <a:t>О.С</a:t>
                      </a:r>
                      <a:r>
                        <a:rPr lang="ru-RU" sz="1400" b="0" spc="-35" dirty="0" smtClean="0">
                          <a:solidFill>
                            <a:schemeClr val="tx1"/>
                          </a:solidFill>
                          <a:effectLst/>
                        </a:rPr>
                        <a:t>. Ушаковой</a:t>
                      </a:r>
                      <a:endParaRPr lang="ru-RU" sz="1400" b="0" spc="-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911048">
                <a:tc gridSpan="2">
                  <a:txBody>
                    <a:bodyPr/>
                    <a:lstStyle/>
                    <a:p>
                      <a:pPr marL="104775" marR="11430" indent="3175" algn="ctr">
                        <a:lnSpc>
                          <a:spcPts val="1350"/>
                        </a:lnSpc>
                        <a:spcBef>
                          <a:spcPts val="1105"/>
                        </a:spcBef>
                        <a:spcAft>
                          <a:spcPts val="0"/>
                        </a:spcAft>
                      </a:pPr>
                      <a:endParaRPr lang="ru-RU" sz="1400" b="0" spc="-35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04775" marR="11430" indent="3175" algn="ctr">
                        <a:lnSpc>
                          <a:spcPts val="1350"/>
                        </a:lnSpc>
                        <a:spcBef>
                          <a:spcPts val="1105"/>
                        </a:spcBef>
                        <a:spcAft>
                          <a:spcPts val="0"/>
                        </a:spcAft>
                      </a:pPr>
                      <a:r>
                        <a:rPr lang="ru-RU" sz="1400" b="0" spc="-35" dirty="0" smtClean="0">
                          <a:solidFill>
                            <a:schemeClr val="tx1"/>
                          </a:solidFill>
                          <a:effectLst/>
                        </a:rPr>
                        <a:t>Социально- </a:t>
                      </a:r>
                      <a:r>
                        <a:rPr lang="ru-RU" sz="1400" b="0" spc="-35" dirty="0">
                          <a:solidFill>
                            <a:schemeClr val="tx1"/>
                          </a:solidFill>
                          <a:effectLst/>
                        </a:rPr>
                        <a:t>коммуникативное 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</a:rPr>
                        <a:t>развитие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3695" marR="11430" indent="-285750" algn="just">
                        <a:lnSpc>
                          <a:spcPct val="98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spc="-30" dirty="0" smtClean="0">
                          <a:solidFill>
                            <a:schemeClr val="tx1"/>
                          </a:solidFill>
                          <a:effectLst/>
                        </a:rPr>
                        <a:t>«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</a:rPr>
                        <a:t>Основы безопасности детей дошкольного возраста» </a:t>
                      </a:r>
                      <a:r>
                        <a:rPr lang="ru-RU" sz="1400" b="0" spc="-30" dirty="0" err="1">
                          <a:solidFill>
                            <a:schemeClr val="tx1"/>
                          </a:solidFill>
                          <a:effectLst/>
                        </a:rPr>
                        <a:t>Стеркина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0" spc="-25" dirty="0">
                          <a:solidFill>
                            <a:schemeClr val="tx1"/>
                          </a:solidFill>
                          <a:effectLst/>
                        </a:rPr>
                        <a:t>Р.Б., 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</a:rPr>
                        <a:t>Князева О.Л., Авдеева </a:t>
                      </a:r>
                      <a:r>
                        <a:rPr lang="ru-RU" sz="1400" b="0" spc="-25" dirty="0">
                          <a:solidFill>
                            <a:schemeClr val="tx1"/>
                          </a:solidFill>
                          <a:effectLst/>
                        </a:rPr>
                        <a:t>Н.Н</a:t>
                      </a:r>
                      <a:r>
                        <a:rPr lang="ru-RU" sz="1400" b="0" spc="-25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72080">
                <a:tc gridSpan="2">
                  <a:txBody>
                    <a:bodyPr/>
                    <a:lstStyle/>
                    <a:p>
                      <a:pPr marL="67945" marR="11430" algn="ctr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17780" marR="11430" indent="-17780" algn="ctr">
                        <a:lnSpc>
                          <a:spcPts val="1350"/>
                        </a:lnSpc>
                        <a:spcAft>
                          <a:spcPts val="0"/>
                        </a:spcAft>
                      </a:pPr>
                      <a:r>
                        <a:rPr lang="ru-RU" sz="1400" b="0" spc="-35">
                          <a:solidFill>
                            <a:schemeClr val="tx1"/>
                          </a:solidFill>
                          <a:effectLst/>
                        </a:rPr>
                        <a:t>Познавательное </a:t>
                      </a:r>
                      <a:r>
                        <a:rPr lang="ru-RU" sz="1400" b="0" spc="-30">
                          <a:solidFill>
                            <a:schemeClr val="tx1"/>
                          </a:solidFill>
                          <a:effectLst/>
                        </a:rPr>
                        <a:t>разви</a:t>
                      </a:r>
                      <a:r>
                        <a:rPr lang="ru-RU" sz="1400" b="0" spc="-25">
                          <a:solidFill>
                            <a:schemeClr val="tx1"/>
                          </a:solidFill>
                          <a:effectLst/>
                        </a:rPr>
                        <a:t>тие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3695" marR="1143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«Мате: плюс. Математика в детском саду» В.К. </a:t>
                      </a:r>
                      <a:r>
                        <a:rPr lang="ru-RU" sz="14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Загвоздкин</a:t>
                      </a:r>
                      <a:r>
                        <a:rPr lang="ru-RU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И.Е. Федосова;</a:t>
                      </a:r>
                    </a:p>
                    <a:p>
                      <a:pPr marL="353695" marR="1143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Программа «Юный эколог» С. Н. Николаева.</a:t>
                      </a:r>
                      <a:endParaRPr lang="ru-RU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353695" marR="11430" indent="-285750" algn="just">
                        <a:lnSpc>
                          <a:spcPts val="132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4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272580">
                <a:tc gridSpan="2">
                  <a:txBody>
                    <a:bodyPr/>
                    <a:lstStyle/>
                    <a:p>
                      <a:pPr marL="67945" marR="1143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111125" marR="11430" indent="17462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400" b="0" spc="-30" dirty="0" smtClean="0">
                          <a:solidFill>
                            <a:schemeClr val="tx1"/>
                          </a:solidFill>
                          <a:effectLst/>
                        </a:rPr>
                        <a:t>   Художественно- 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</a:rPr>
                        <a:t>эстетическое </a:t>
                      </a:r>
                      <a:r>
                        <a:rPr lang="ru-RU" sz="1400" b="0" spc="-40" dirty="0">
                          <a:solidFill>
                            <a:schemeClr val="tx1"/>
                          </a:solidFill>
                          <a:effectLst/>
                        </a:rPr>
                        <a:t>развитие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3695" marR="1143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spc="-30" dirty="0" smtClean="0">
                          <a:solidFill>
                            <a:schemeClr val="tx1"/>
                          </a:solidFill>
                          <a:effectLst/>
                        </a:rPr>
                        <a:t>Программа 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</a:rPr>
                        <a:t>художественного </a:t>
                      </a:r>
                      <a:r>
                        <a:rPr lang="ru-RU" sz="1400" b="0" spc="-35" dirty="0">
                          <a:solidFill>
                            <a:schemeClr val="tx1"/>
                          </a:solidFill>
                          <a:effectLst/>
                        </a:rPr>
                        <a:t>воспитания, 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</a:rPr>
                        <a:t>обучения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и 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</a:rPr>
                        <a:t>развития детей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2- 7 </a:t>
                      </a:r>
                      <a:r>
                        <a:rPr lang="ru-RU" sz="1400" b="0" spc="-20" dirty="0">
                          <a:solidFill>
                            <a:schemeClr val="tx1"/>
                          </a:solidFill>
                          <a:effectLst/>
                        </a:rPr>
                        <a:t>лет</a:t>
                      </a:r>
                      <a:r>
                        <a:rPr lang="ru-RU" sz="1400" b="0" spc="-35" dirty="0">
                          <a:solidFill>
                            <a:schemeClr val="tx1"/>
                          </a:solidFill>
                          <a:effectLst/>
                        </a:rPr>
                        <a:t> «Цветные 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</a:rPr>
                        <a:t>ладошки» </a:t>
                      </a:r>
                      <a:r>
                        <a:rPr lang="ru-RU" sz="1400" b="0" spc="-15" dirty="0">
                          <a:solidFill>
                            <a:schemeClr val="tx1"/>
                          </a:solidFill>
                          <a:effectLst/>
                        </a:rPr>
                        <a:t>под </a:t>
                      </a:r>
                      <a:r>
                        <a:rPr lang="ru-RU" sz="1400" b="0" spc="-25" dirty="0">
                          <a:solidFill>
                            <a:schemeClr val="tx1"/>
                          </a:solidFill>
                          <a:effectLst/>
                        </a:rPr>
                        <a:t>ред. 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</a:rPr>
                        <a:t>И.А</a:t>
                      </a:r>
                      <a:r>
                        <a:rPr lang="ru-RU" sz="1400" b="0" spc="-30" dirty="0" smtClean="0">
                          <a:solidFill>
                            <a:schemeClr val="tx1"/>
                          </a:solidFill>
                          <a:effectLst/>
                        </a:rPr>
                        <a:t>. Лыковой;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О.П. </a:t>
                      </a:r>
                      <a:r>
                        <a:rPr lang="ru-RU" sz="1400" b="0" kern="12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Радынова</a:t>
                      </a:r>
                      <a:r>
                        <a:rPr lang="ru-RU" sz="1400" b="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О.П.</a:t>
                      </a:r>
                      <a:r>
                        <a:rPr lang="ru-RU" sz="1400" b="0" kern="12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«Музыкальные шедевры».</a:t>
                      </a:r>
                      <a:endParaRPr lang="ru-RU" sz="1400" b="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0" marR="0" marT="0" marB="0"/>
                </a:tc>
              </a:tr>
              <a:tr h="777853">
                <a:tc gridSpan="2">
                  <a:txBody>
                    <a:bodyPr/>
                    <a:lstStyle/>
                    <a:p>
                      <a:pPr marL="67945" marR="11430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95250" marR="11430" algn="ctr"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</a:rPr>
                        <a:t>Физическое развитие</a:t>
                      </a:r>
                      <a:endParaRPr lang="ru-RU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53695" marR="11430" indent="-28575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Программа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«Бадминтон для дошкольников» Л.Л.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Тимофеева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81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899592" y="620713"/>
            <a:ext cx="7416824" cy="10080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Основные задачи взаимодействия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педагогического коллектива с семьями детей</a:t>
            </a:r>
          </a:p>
          <a:p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844824"/>
            <a:ext cx="835292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11430" lvl="1" indent="-285750" algn="just">
              <a:buSzPts val="1200"/>
              <a:buFont typeface="Symbol" panose="05050102010706020507" pitchFamily="18" charset="2"/>
              <a:buChar char=""/>
              <a:tabLst>
                <a:tab pos="822960" algn="l"/>
              </a:tabLst>
            </a:pP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изучение отношения педагогов и родителей к различным вопросам воспитания, обучения, развития детей, условий организации разнообразной деятельности в детском саду и</a:t>
            </a:r>
            <a:r>
              <a:rPr lang="ru-RU" sz="1600" spc="-3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семье;</a:t>
            </a:r>
          </a:p>
          <a:p>
            <a:pPr marL="742950" marR="11430" lvl="1" indent="-285750" algn="just"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822960" algn="l"/>
              </a:tabLst>
            </a:pP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знакомство педагогов и родителей с лучшим опытом воспитания в ДОУ и семье, а также с трудностями, возникающими в семейном и общественном воспитании </a:t>
            </a:r>
            <a:r>
              <a:rPr lang="ru-RU" sz="16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дошкольников</a:t>
            </a: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;</a:t>
            </a:r>
          </a:p>
          <a:p>
            <a:pPr marL="742950" marR="11430" lvl="1" indent="-285750" algn="just">
              <a:buSzPts val="1200"/>
              <a:buFont typeface="Symbol" panose="05050102010706020507" pitchFamily="18" charset="2"/>
              <a:buChar char=""/>
              <a:tabLst>
                <a:tab pos="822960" algn="l"/>
              </a:tabLst>
            </a:pP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информирование друг друга об актуальных задачах воспитания и обучения </a:t>
            </a:r>
            <a:r>
              <a:rPr lang="ru-RU" sz="16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детей </a:t>
            </a: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и о возможностях ДОУ и семьи в решении данных</a:t>
            </a:r>
            <a:r>
              <a:rPr lang="ru-RU" sz="1600" spc="-35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задач;</a:t>
            </a:r>
          </a:p>
          <a:p>
            <a:pPr marL="742950" marR="11430" lvl="1" indent="-285750" algn="just">
              <a:buSzPts val="1200"/>
              <a:buFont typeface="Symbol" panose="05050102010706020507" pitchFamily="18" charset="2"/>
              <a:buChar char=""/>
              <a:tabLst>
                <a:tab pos="822960" algn="l"/>
              </a:tabLst>
            </a:pP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создание в ДОУ условий для разнообразного по содержанию и формам </a:t>
            </a:r>
            <a:r>
              <a:rPr lang="ru-RU" sz="16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сотрудничества</a:t>
            </a: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, способствующего развитию конструктивного взаимодействия педагогов и </a:t>
            </a:r>
            <a:r>
              <a:rPr lang="ru-RU" sz="16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родителей </a:t>
            </a: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1600" spc="-1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детьми;</a:t>
            </a:r>
          </a:p>
          <a:p>
            <a:pPr marL="742950" marR="11430" lvl="1" indent="-285750" algn="just">
              <a:buSzPts val="1200"/>
              <a:buFont typeface="Symbol" panose="05050102010706020507" pitchFamily="18" charset="2"/>
              <a:buChar char=""/>
              <a:tabLst>
                <a:tab pos="822960" algn="l"/>
              </a:tabLst>
            </a:pP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привлечение семей воспитанников к участию в совместных с педагогами </a:t>
            </a:r>
            <a:r>
              <a:rPr lang="ru-RU" sz="16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мероприятиях</a:t>
            </a: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, организуемых в ДОУ,</a:t>
            </a:r>
            <a:r>
              <a:rPr lang="ru-RU" sz="1600" spc="5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городе;</a:t>
            </a:r>
          </a:p>
          <a:p>
            <a:pPr marL="742950" marR="11430" lvl="1" indent="-285750" algn="just">
              <a:buSzPts val="1200"/>
              <a:buFont typeface="Symbol" panose="05050102010706020507" pitchFamily="18" charset="2"/>
              <a:buChar char=""/>
              <a:tabLst>
                <a:tab pos="822960" algn="l"/>
              </a:tabLst>
            </a:pP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поощрение родителей за внимательное отношение к разнообразным </a:t>
            </a:r>
            <a:r>
              <a:rPr lang="ru-RU" sz="16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стремлениям </a:t>
            </a: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и потребностям ребенка, создание необходимых условий для их удовлетворения в </a:t>
            </a:r>
            <a:r>
              <a:rPr lang="ru-RU" sz="16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семье</a:t>
            </a:r>
            <a:r>
              <a:rPr lang="ru-RU" sz="16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.</a:t>
            </a:r>
            <a:endParaRPr lang="ru-RU" sz="1600" dirty="0">
              <a:effectLst/>
              <a:latin typeface="+mj-lt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7893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/>
              <a:t> </a:t>
            </a: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>МУНИЦИПАЛЬНОЕ БЮДЖЕТНОЕ ДОШКОЛЬНОЕ ОБРАЗОВАТЕЛЬНОЕ УЧРЕЖДЕНИЕ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>ДЕТСКИЙ САД №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</a:rPr>
              <a:t>47» </a:t>
            </a: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  <a:t>КОМБИНИРОВАННОГО ВИДА</a:t>
            </a:r>
            <a:br>
              <a:rPr lang="ru-RU" sz="2700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sz="27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Принята на заседании педагогического совета протокол №4 от 20.02.2021г.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95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+mj-lt"/>
              </a:rPr>
              <a:t>Основная образовательная </a:t>
            </a:r>
            <a:r>
              <a:rPr lang="ru-RU" sz="1400" b="1" dirty="0">
                <a:latin typeface="+mj-lt"/>
              </a:rPr>
              <a:t>программа дошкольного </a:t>
            </a:r>
            <a:r>
              <a:rPr lang="ru-RU" sz="1400" b="1" dirty="0" smtClean="0">
                <a:latin typeface="+mj-lt"/>
              </a:rPr>
              <a:t>образования муниципального бюджетного дошкольного образовательного учреждения  «Детский </a:t>
            </a:r>
            <a:r>
              <a:rPr lang="ru-RU" sz="1400" b="1" dirty="0">
                <a:latin typeface="+mj-lt"/>
              </a:rPr>
              <a:t>сад </a:t>
            </a:r>
            <a:r>
              <a:rPr lang="ru-RU" sz="1400" b="1" dirty="0" smtClean="0">
                <a:latin typeface="+mj-lt"/>
              </a:rPr>
              <a:t>47» комбинированного вида  (далее </a:t>
            </a:r>
            <a:r>
              <a:rPr lang="ru-RU" sz="1400" b="1" dirty="0">
                <a:latin typeface="+mj-lt"/>
              </a:rPr>
              <a:t>- </a:t>
            </a:r>
            <a:r>
              <a:rPr lang="ru-RU" sz="1400" b="1" dirty="0" smtClean="0">
                <a:latin typeface="+mj-lt"/>
              </a:rPr>
              <a:t>Программа) </a:t>
            </a:r>
            <a:r>
              <a:rPr lang="ru-RU" sz="1400" b="1" dirty="0">
                <a:latin typeface="+mj-lt"/>
              </a:rPr>
              <a:t>разработана на основании следующих </a:t>
            </a:r>
            <a:r>
              <a:rPr lang="ru-RU" sz="1400" b="1" dirty="0" smtClean="0">
                <a:latin typeface="+mj-lt"/>
              </a:rPr>
              <a:t>нормативных </a:t>
            </a:r>
            <a:r>
              <a:rPr lang="ru-RU" sz="1400" b="1" dirty="0">
                <a:latin typeface="+mj-lt"/>
              </a:rPr>
              <a:t>правовых </a:t>
            </a:r>
            <a:r>
              <a:rPr lang="ru-RU" sz="1400" b="1" dirty="0" smtClean="0">
                <a:latin typeface="+mj-lt"/>
              </a:rPr>
              <a:t>документов, </a:t>
            </a:r>
            <a:r>
              <a:rPr lang="ru-RU" sz="1400" b="1" dirty="0">
                <a:latin typeface="+mj-lt"/>
              </a:rPr>
              <a:t>регламентирующих функционирование </a:t>
            </a:r>
            <a:r>
              <a:rPr lang="ru-RU" sz="1400" b="1" dirty="0" smtClean="0">
                <a:latin typeface="+mj-lt"/>
              </a:rPr>
              <a:t>системы </a:t>
            </a:r>
            <a:r>
              <a:rPr lang="ru-RU" sz="1400" b="1" dirty="0">
                <a:latin typeface="+mj-lt"/>
              </a:rPr>
              <a:t>дошкольного образования в РФ</a:t>
            </a:r>
            <a:r>
              <a:rPr lang="ru-RU" sz="1400" b="1" dirty="0" smtClean="0">
                <a:latin typeface="+mj-lt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>
                <a:latin typeface="+mj-lt"/>
                <a:cs typeface="Times New Roman" pitchFamily="18" charset="0"/>
              </a:rPr>
              <a:t> </a:t>
            </a:r>
            <a:r>
              <a:rPr lang="ru-RU" sz="1400" dirty="0">
                <a:latin typeface="+mj-lt"/>
                <a:cs typeface="Times New Roman" pitchFamily="18" charset="0"/>
              </a:rPr>
              <a:t>Федеральный закон от 29.12.2012 г. № 273-ФЗ «Об образовании в Российской Федерации»;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  <a:cs typeface="Times New Roman" pitchFamily="18" charset="0"/>
              </a:rPr>
              <a:t>Приказ </a:t>
            </a:r>
            <a:r>
              <a:rPr lang="ru-RU" sz="1400" dirty="0" err="1">
                <a:latin typeface="+mj-lt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+mj-lt"/>
                <a:cs typeface="Times New Roman" pitchFamily="18" charset="0"/>
              </a:rPr>
              <a:t> России от 17.10.2013 г. № 1155 «Об утверждении федерального государственного образовательного стандарта дошкольного образования»;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  <a:cs typeface="Times New Roman" pitchFamily="18" charset="0"/>
              </a:rPr>
              <a:t>Комментарии </a:t>
            </a:r>
            <a:r>
              <a:rPr lang="ru-RU" sz="1400" dirty="0" err="1">
                <a:latin typeface="+mj-lt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+mj-lt"/>
                <a:cs typeface="Times New Roman" pitchFamily="18" charset="0"/>
              </a:rPr>
              <a:t> России к ФГОС дошкольного образования от 28.02.2014 г. № 08-249;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  <a:cs typeface="Times New Roman" pitchFamily="18" charset="0"/>
              </a:rPr>
              <a:t> Приказ </a:t>
            </a:r>
            <a:r>
              <a:rPr lang="ru-RU" sz="1400" dirty="0" smtClean="0">
                <a:latin typeface="+mj-lt"/>
                <a:cs typeface="Times New Roman" pitchFamily="18" charset="0"/>
              </a:rPr>
              <a:t>Министерства просвещения  </a:t>
            </a:r>
            <a:r>
              <a:rPr lang="ru-RU" sz="1400" dirty="0">
                <a:latin typeface="+mj-lt"/>
                <a:cs typeface="Times New Roman" pitchFamily="18" charset="0"/>
              </a:rPr>
              <a:t>России от </a:t>
            </a:r>
            <a:r>
              <a:rPr lang="ru-RU" sz="1400" dirty="0" smtClean="0">
                <a:latin typeface="+mj-lt"/>
                <a:cs typeface="Times New Roman" pitchFamily="18" charset="0"/>
              </a:rPr>
              <a:t>31.07.2020 </a:t>
            </a:r>
            <a:r>
              <a:rPr lang="ru-RU" sz="1400" dirty="0">
                <a:latin typeface="+mj-lt"/>
                <a:cs typeface="Times New Roman" pitchFamily="18" charset="0"/>
              </a:rPr>
              <a:t>г. </a:t>
            </a:r>
            <a:r>
              <a:rPr lang="ru-RU" sz="1400" dirty="0" smtClean="0">
                <a:latin typeface="+mj-lt"/>
                <a:cs typeface="Times New Roman" pitchFamily="18" charset="0"/>
              </a:rPr>
              <a:t>№373 </a:t>
            </a:r>
            <a:r>
              <a:rPr lang="ru-RU" sz="1400" dirty="0">
                <a:latin typeface="+mj-lt"/>
                <a:cs typeface="Times New Roman" pitchFamily="18" charset="0"/>
              </a:rPr>
              <a:t>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  <a:cs typeface="Times New Roman" pitchFamily="18" charset="0"/>
              </a:rPr>
              <a:t>Приказ </a:t>
            </a:r>
            <a:r>
              <a:rPr lang="ru-RU" sz="1400" dirty="0" err="1">
                <a:latin typeface="+mj-lt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+mj-lt"/>
                <a:cs typeface="Times New Roman" pitchFamily="18" charset="0"/>
              </a:rPr>
              <a:t> России от 28.12.2010 г. № 2106 «Об утверждении и введении в действие федеральных требований к образовательным учреждениям в части охраны здоровья обучающихся, воспитанников»;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+mj-lt"/>
                <a:cs typeface="Times New Roman" pitchFamily="18" charset="0"/>
              </a:rPr>
              <a:t>Санитарные правила СП 2.4.3648 – 20 «Санитарно –эпидемиологические требования к организациям воспитания и обучения, отдыха и оздоровления детей  и молодёжи» , утверждённые постановлением Главного государственного санитарного врача РФ от 28.09.2020г. №28;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+mj-lt"/>
                <a:cs typeface="Times New Roman" pitchFamily="18" charset="0"/>
              </a:rPr>
              <a:t>Санитарные правила и нормы СанПиН 1.2.3685 – 21 «Гигиенические нормативы и требования к безопасности и (или) безвредности для человека факторов среды обитания»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+mj-lt"/>
                <a:cs typeface="Times New Roman" pitchFamily="18" charset="0"/>
              </a:rPr>
              <a:t>Примерная </a:t>
            </a:r>
            <a:r>
              <a:rPr lang="ru-RU" sz="1400" dirty="0">
                <a:latin typeface="+mj-lt"/>
                <a:cs typeface="Times New Roman" pitchFamily="18" charset="0"/>
              </a:rPr>
              <a:t>основная образовательная программа дошкольного образования, одобренная решением федерального учебно-методического объединения по общему образованию (протокол от 20.05.2015 г. №2/15).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+mj-lt"/>
                <a:cs typeface="Times New Roman" pitchFamily="18" charset="0"/>
              </a:rPr>
              <a:t>Устав Муниципального  бюджетного дошкольного образовательного  </a:t>
            </a:r>
            <a:r>
              <a:rPr lang="ru-RU" sz="1400" dirty="0" smtClean="0">
                <a:latin typeface="+mj-lt"/>
                <a:cs typeface="Times New Roman" pitchFamily="18" charset="0"/>
              </a:rPr>
              <a:t>учреждения «Детский </a:t>
            </a:r>
            <a:r>
              <a:rPr lang="ru-RU" sz="1400" dirty="0">
                <a:latin typeface="+mj-lt"/>
                <a:cs typeface="Times New Roman" pitchFamily="18" charset="0"/>
              </a:rPr>
              <a:t>сада № </a:t>
            </a:r>
            <a:r>
              <a:rPr lang="ru-RU" sz="1400" dirty="0" smtClean="0">
                <a:latin typeface="+mj-lt"/>
                <a:cs typeface="Times New Roman" pitchFamily="18" charset="0"/>
              </a:rPr>
              <a:t>47» комбинированного вида.</a:t>
            </a:r>
            <a:endParaRPr lang="ru-RU" sz="14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90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51344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+mj-lt"/>
                <a:cs typeface="Times New Roman" pitchFamily="18" charset="0"/>
              </a:rPr>
              <a:t>Программа </a:t>
            </a:r>
            <a:r>
              <a:rPr lang="ru-RU" sz="2000" b="1" dirty="0">
                <a:latin typeface="+mj-lt"/>
                <a:cs typeface="Times New Roman" pitchFamily="18" charset="0"/>
              </a:rPr>
              <a:t>разработана в соответствии с федеральным государственным образовательным стандартом дошкольного </a:t>
            </a:r>
            <a:r>
              <a:rPr lang="ru-RU" sz="2000" b="1" dirty="0" smtClean="0">
                <a:latin typeface="+mj-lt"/>
                <a:cs typeface="Times New Roman" pitchFamily="18" charset="0"/>
              </a:rPr>
              <a:t>образования,  </a:t>
            </a:r>
            <a:r>
              <a:rPr lang="ru-RU" sz="2000" b="1" dirty="0">
                <a:latin typeface="+mj-lt"/>
                <a:cs typeface="Times New Roman" pitchFamily="18" charset="0"/>
              </a:rPr>
              <a:t>с учетом Примерной основной образовательной программы дошкольного образования, одобренной решением федерального учебно-методического объединения по общему образованию (протокол от 20.05.2015 г. №2/15</a:t>
            </a:r>
            <a:r>
              <a:rPr lang="ru-RU" sz="2000" dirty="0">
                <a:latin typeface="+mj-lt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ru-RU" sz="2000" b="1" dirty="0">
                <a:latin typeface="+mj-lt"/>
                <a:cs typeface="Times New Roman" pitchFamily="18" charset="0"/>
              </a:rPr>
              <a:t> </a:t>
            </a:r>
            <a:endParaRPr lang="ru-RU" sz="2000" dirty="0">
              <a:latin typeface="+mj-lt"/>
              <a:cs typeface="Times New Roman" pitchFamily="18" charset="0"/>
            </a:endParaRPr>
          </a:p>
          <a:p>
            <a:pPr algn="just"/>
            <a:r>
              <a:rPr lang="ru-RU" sz="2000" b="1" dirty="0">
                <a:latin typeface="+mj-lt"/>
                <a:cs typeface="Times New Roman" pitchFamily="18" charset="0"/>
              </a:rPr>
              <a:t>Цель Программы</a:t>
            </a:r>
            <a:r>
              <a:rPr lang="ru-RU" sz="2000" dirty="0">
                <a:latin typeface="+mj-lt"/>
                <a:cs typeface="Times New Roman" pitchFamily="18" charset="0"/>
              </a:rPr>
              <a:t>- проектирование социальных ситуаций развития ребенка и развивающей предметно-пространственной среды, обеспечивающих позитивную социализацию, мотивацию и поддержку индивидуальности детей через общение, игру, познавательно-исследовательскую деятельность и другие формы активности.</a:t>
            </a:r>
          </a:p>
        </p:txBody>
      </p:sp>
    </p:spTree>
    <p:extLst>
      <p:ext uri="{BB962C8B-B14F-4D97-AF65-F5344CB8AC3E}">
        <p14:creationId xmlns:p14="http://schemas.microsoft.com/office/powerpoint/2010/main" val="5260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90472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3100" b="1" i="1" dirty="0" smtClean="0">
                <a:solidFill>
                  <a:schemeClr val="accent2">
                    <a:lumMod val="50000"/>
                  </a:schemeClr>
                </a:solidFill>
              </a:rPr>
              <a:t>Программа определяет </a:t>
            </a: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содержание и организацию образовательной деятельности муниципального бюджетного дошкольного образовательного учреждения  «Детский сад №47» комбинированного вида </a:t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и обеспечивает развитие личности детей дошкольного возраста в различных видах </a:t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общения и деятельности с учетом их возрастных, индивидуальных психологических и физиологических особенностей.</a:t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Программа реализуется </a:t>
            </a:r>
            <a:r>
              <a:rPr lang="ru-RU" sz="3100" b="1" dirty="0">
                <a:solidFill>
                  <a:schemeClr val="accent2">
                    <a:lumMod val="50000"/>
                  </a:schemeClr>
                </a:solidFill>
              </a:rPr>
              <a:t>на государственном языке Российской Федерации.</a:t>
            </a:r>
            <a:r>
              <a:rPr lang="ru-RU" sz="3100" dirty="0"/>
              <a:t>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800" dirty="0"/>
              <a:t>Программа реализуется </a:t>
            </a:r>
            <a:r>
              <a:rPr lang="ru-RU" sz="2800" dirty="0" smtClean="0"/>
              <a:t>языке </a:t>
            </a:r>
            <a:r>
              <a:rPr lang="ru-RU" sz="2800" dirty="0"/>
              <a:t>Российской Федерации</a:t>
            </a: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dirty="0" smtClean="0"/>
              <a:t>реализуется </a:t>
            </a:r>
            <a:r>
              <a:rPr lang="ru-RU" sz="1800" dirty="0"/>
              <a:t>на государственном языке Российской Федерации.</a:t>
            </a:r>
            <a:br>
              <a:rPr lang="ru-RU" sz="18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3621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b="1" dirty="0">
                <a:latin typeface="+mj-lt"/>
              </a:rPr>
              <a:t>Программа </a:t>
            </a:r>
            <a:r>
              <a:rPr lang="ru-RU" sz="2800" b="1" dirty="0" smtClean="0">
                <a:latin typeface="+mj-lt"/>
              </a:rPr>
              <a:t>предусмотрена </a:t>
            </a:r>
            <a:r>
              <a:rPr lang="ru-RU" sz="2800" dirty="0" smtClean="0">
                <a:latin typeface="+mj-lt"/>
              </a:rPr>
              <a:t>для </a:t>
            </a:r>
            <a:r>
              <a:rPr lang="ru-RU" sz="2800" dirty="0">
                <a:latin typeface="+mj-lt"/>
              </a:rPr>
              <a:t>освоения </a:t>
            </a:r>
          </a:p>
          <a:p>
            <a:pPr marL="0" indent="0" algn="just">
              <a:buNone/>
            </a:pPr>
            <a:r>
              <a:rPr lang="ru-RU" sz="2800" dirty="0">
                <a:latin typeface="+mj-lt"/>
              </a:rPr>
              <a:t>детьми в возрасте от 2 до 8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dirty="0">
                <a:latin typeface="+mj-lt"/>
              </a:rPr>
              <a:t>лет в группах </a:t>
            </a:r>
          </a:p>
          <a:p>
            <a:pPr marL="0" indent="0" algn="just">
              <a:buNone/>
            </a:pPr>
            <a:r>
              <a:rPr lang="ru-RU" sz="2800" dirty="0">
                <a:latin typeface="+mj-lt"/>
              </a:rPr>
              <a:t>общеразвивающей </a:t>
            </a:r>
            <a:r>
              <a:rPr lang="ru-RU" sz="2800" dirty="0" smtClean="0">
                <a:latin typeface="+mj-lt"/>
              </a:rPr>
              <a:t>направленности, в группах комбинированной направленности  </a:t>
            </a:r>
            <a:endParaRPr lang="ru-RU" sz="2800" dirty="0">
              <a:latin typeface="+mj-lt"/>
            </a:endParaRPr>
          </a:p>
          <a:p>
            <a:pPr marL="0" indent="0" algn="just">
              <a:buNone/>
            </a:pPr>
            <a:r>
              <a:rPr lang="ru-RU" sz="2800" dirty="0">
                <a:latin typeface="+mj-lt"/>
              </a:rPr>
              <a:t>и </a:t>
            </a:r>
            <a:r>
              <a:rPr lang="ru-RU" sz="2800" dirty="0" smtClean="0">
                <a:latin typeface="+mj-lt"/>
              </a:rPr>
              <a:t>группах </a:t>
            </a:r>
            <a:r>
              <a:rPr lang="ru-RU" sz="2800" dirty="0">
                <a:latin typeface="+mj-lt"/>
              </a:rPr>
              <a:t>компенсирующей направленности </a:t>
            </a:r>
          </a:p>
          <a:p>
            <a:pPr marL="0" indent="0" algn="just">
              <a:buNone/>
            </a:pPr>
            <a:r>
              <a:rPr lang="ru-RU" sz="2800" dirty="0">
                <a:latin typeface="+mj-lt"/>
              </a:rPr>
              <a:t>(для детей с фонетико-фонематическим и </a:t>
            </a:r>
          </a:p>
          <a:p>
            <a:pPr marL="0" indent="0" algn="just">
              <a:buNone/>
            </a:pPr>
            <a:r>
              <a:rPr lang="ru-RU" sz="2800" dirty="0">
                <a:latin typeface="+mj-lt"/>
              </a:rPr>
              <a:t>общим </a:t>
            </a:r>
            <a:r>
              <a:rPr lang="ru-RU" sz="2800" dirty="0" smtClean="0">
                <a:latin typeface="+mj-lt"/>
              </a:rPr>
              <a:t>недоразвитием речи</a:t>
            </a:r>
            <a:r>
              <a:rPr lang="ru-RU" sz="2800" dirty="0">
                <a:latin typeface="+mj-lt"/>
              </a:rPr>
              <a:t>). </a:t>
            </a:r>
            <a:r>
              <a:rPr lang="ru-RU" sz="2800" dirty="0" smtClean="0">
                <a:latin typeface="+mj-lt"/>
              </a:rPr>
              <a:t>При </a:t>
            </a:r>
            <a:endParaRPr lang="ru-RU" sz="2800" dirty="0">
              <a:latin typeface="+mj-lt"/>
            </a:endParaRPr>
          </a:p>
          <a:p>
            <a:pPr marL="0" indent="0" algn="just">
              <a:buNone/>
            </a:pPr>
            <a:r>
              <a:rPr lang="ru-RU" sz="2800" dirty="0">
                <a:latin typeface="+mj-lt"/>
              </a:rPr>
              <a:t>необходимости Программа может быть </a:t>
            </a:r>
          </a:p>
          <a:p>
            <a:pPr marL="0" indent="0" algn="just">
              <a:buNone/>
            </a:pPr>
            <a:r>
              <a:rPr lang="ru-RU" sz="2800" dirty="0">
                <a:latin typeface="+mj-lt"/>
              </a:rPr>
              <a:t>адаптирована для освоения детьми с </a:t>
            </a:r>
          </a:p>
          <a:p>
            <a:pPr marL="0" indent="0" algn="just">
              <a:buNone/>
            </a:pPr>
            <a:r>
              <a:rPr lang="ru-RU" sz="2800" dirty="0">
                <a:latin typeface="+mj-lt"/>
              </a:rPr>
              <a:t>ограниченными возможностями здоровья.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Возрастные категории детей, на которых </a:t>
            </a:r>
            <a:br>
              <a:rPr lang="ru-RU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ориентирована программа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0116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Программа направлена </a:t>
            </a:r>
            <a:r>
              <a:rPr lang="ru-RU" dirty="0" smtClean="0">
                <a:solidFill>
                  <a:schemeClr val="tx1"/>
                </a:solidFill>
              </a:rPr>
              <a:t>на: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348880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1430" lvl="0" indent="-342900" algn="just">
              <a:spcAft>
                <a:spcPts val="0"/>
              </a:spcAft>
              <a:buSzPts val="1200"/>
              <a:buFont typeface="Arial" panose="020B0604020202020204" pitchFamily="34" charset="0"/>
              <a:buChar char="•"/>
              <a:tabLst>
                <a:tab pos="730250" algn="l"/>
              </a:tabLst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 взрослыми и сверстниками и соответствующим возрасту видам</a:t>
            </a:r>
            <a:r>
              <a:rPr lang="ru-RU" sz="2000" spc="-2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деятельности;</a:t>
            </a:r>
          </a:p>
          <a:p>
            <a:pPr marL="342900" marR="11430" lvl="0" indent="-342900" algn="just">
              <a:spcAft>
                <a:spcPts val="0"/>
              </a:spcAft>
              <a:buSzPts val="1200"/>
              <a:buFont typeface="Arial" panose="020B0604020202020204" pitchFamily="34" charset="0"/>
              <a:buChar char="•"/>
              <a:tabLst>
                <a:tab pos="730250" algn="l"/>
              </a:tabLst>
            </a:pPr>
            <a:r>
              <a:rPr lang="ru-RU" sz="2000" dirty="0">
                <a:latin typeface="+mj-lt"/>
                <a:ea typeface="Times New Roman" panose="02020603050405020304" pitchFamily="18" charset="0"/>
              </a:rPr>
              <a:t>на создание развивающей образовательной среды, которая представляет собой </a:t>
            </a:r>
            <a:r>
              <a:rPr lang="ru-RU" sz="2000" spc="10" dirty="0">
                <a:latin typeface="+mj-lt"/>
                <a:ea typeface="Times New Roman" panose="02020603050405020304" pitchFamily="18" charset="0"/>
              </a:rPr>
              <a:t>си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стему условий социализации и индивидуализации</a:t>
            </a:r>
            <a:r>
              <a:rPr lang="ru-RU" sz="2000" spc="-3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+mj-lt"/>
                <a:ea typeface="Times New Roman" panose="02020603050405020304" pitchFamily="18" charset="0"/>
              </a:rPr>
              <a:t>детей.</a:t>
            </a:r>
            <a:endParaRPr lang="ru-RU" sz="20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2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Приоритетные задачи Программы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1700808"/>
            <a:ext cx="836327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143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32790" algn="l"/>
              </a:tabLst>
            </a:pP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охрана и укрепление физического и психического здоровья детей, в том числе их эмоционального</a:t>
            </a:r>
            <a:r>
              <a:rPr lang="ru-RU" sz="1400" spc="-5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благополучия;</a:t>
            </a:r>
          </a:p>
          <a:p>
            <a:pPr marL="342900" marR="1143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32790" algn="l"/>
              </a:tabLst>
            </a:pP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</a:t>
            </a:r>
            <a:r>
              <a:rPr lang="ru-RU" sz="14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социального </a:t>
            </a: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статуса психофизических и других особенностей ( в том числе</a:t>
            </a:r>
            <a:r>
              <a:rPr lang="ru-RU" sz="1400" spc="-55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ОВЗ);</a:t>
            </a:r>
          </a:p>
          <a:p>
            <a:pPr marL="342900" marR="1143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32790" algn="l"/>
              </a:tabLst>
            </a:pP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создание благоприятных условий развития детей в соответствии с их возрастными и индивидуальными особенностями, развитие способностей и творческого потенциала каждого ребенка как субъекта отношений с другими детьми, взрослыми и</a:t>
            </a:r>
            <a:r>
              <a:rPr lang="ru-RU" sz="1400" spc="-5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миром;</a:t>
            </a:r>
          </a:p>
          <a:p>
            <a:pPr marL="342900" marR="1143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32790" algn="l"/>
              </a:tabLst>
            </a:pP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ценностей, принятых в обществе </a:t>
            </a:r>
            <a:r>
              <a:rPr lang="ru-RU" sz="14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правил </a:t>
            </a: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и норм поведения в интересах человека, семьи,</a:t>
            </a:r>
            <a:r>
              <a:rPr lang="ru-RU" sz="1400" spc="-15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общества;</a:t>
            </a:r>
          </a:p>
          <a:p>
            <a:pPr marL="342900" marR="1143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32790" algn="l"/>
              </a:tabLst>
            </a:pP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формирование общей культуры личности детей, развитие их социальных, </a:t>
            </a:r>
            <a:r>
              <a:rPr lang="ru-RU" sz="14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нравственных</a:t>
            </a: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, эстетических, интеллектуальных, физических качеств, инициативности, </a:t>
            </a:r>
            <a:r>
              <a:rPr lang="ru-RU" sz="14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самостоятельности </a:t>
            </a: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и ответственности ребенка, формирование предпосылок учебной </a:t>
            </a:r>
            <a:r>
              <a:rPr lang="ru-RU" sz="14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деятельности</a:t>
            </a: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;</a:t>
            </a:r>
          </a:p>
          <a:p>
            <a:pPr marL="342900" marR="11430" lvl="0" indent="-342900">
              <a:buSzPts val="1200"/>
              <a:buFont typeface="Symbol" panose="05050102010706020507" pitchFamily="18" charset="2"/>
              <a:buChar char=""/>
              <a:tabLst>
                <a:tab pos="732790" algn="l"/>
              </a:tabLst>
            </a:pP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обеспечение вариативности и разнообразия содержания и организованных</a:t>
            </a:r>
            <a:r>
              <a:rPr lang="ru-RU" sz="1400" spc="155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форм до</a:t>
            </a:r>
            <a:r>
              <a:rPr lang="ru-RU" sz="1400" dirty="0" smtClean="0">
                <a:latin typeface="+mj-lt"/>
                <a:ea typeface="Times New Roman" panose="02020603050405020304" pitchFamily="18" charset="0"/>
              </a:rPr>
              <a:t>школьного </a:t>
            </a:r>
            <a:r>
              <a:rPr lang="ru-RU" sz="1400" dirty="0">
                <a:latin typeface="+mj-lt"/>
                <a:ea typeface="Times New Roman" panose="02020603050405020304" pitchFamily="18" charset="0"/>
              </a:rPr>
              <a:t>образования с учетом образовательных потребностей, способностей и </a:t>
            </a:r>
            <a:r>
              <a:rPr lang="ru-RU" sz="1400" dirty="0" smtClean="0">
                <a:latin typeface="+mj-lt"/>
                <a:ea typeface="Times New Roman" panose="02020603050405020304" pitchFamily="18" charset="0"/>
              </a:rPr>
              <a:t>состояния </a:t>
            </a:r>
            <a:r>
              <a:rPr lang="ru-RU" sz="1400" dirty="0">
                <a:latin typeface="+mj-lt"/>
                <a:ea typeface="Times New Roman" panose="02020603050405020304" pitchFamily="18" charset="0"/>
              </a:rPr>
              <a:t>здоровья</a:t>
            </a:r>
            <a:r>
              <a:rPr lang="ru-RU" sz="1400" spc="-5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1400" dirty="0">
                <a:latin typeface="+mj-lt"/>
                <a:ea typeface="Times New Roman" panose="02020603050405020304" pitchFamily="18" charset="0"/>
              </a:rPr>
              <a:t>детей;</a:t>
            </a:r>
          </a:p>
          <a:p>
            <a:pPr marL="342900" marR="1143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732790" algn="l"/>
              </a:tabLst>
            </a:pP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формирование социокультурной среды, соответствующей возрастным и </a:t>
            </a:r>
            <a:r>
              <a:rPr lang="ru-RU" sz="14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индивидуальным </a:t>
            </a: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особенностям</a:t>
            </a:r>
            <a:r>
              <a:rPr lang="ru-RU" sz="1400" spc="-2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детей;</a:t>
            </a:r>
          </a:p>
          <a:p>
            <a:pPr marL="342900" marR="1143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822960" algn="l"/>
              </a:tabLst>
            </a:pP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обеспечение психолого-педагогической поддержки семьи и повышение </a:t>
            </a:r>
            <a:r>
              <a:rPr lang="ru-RU" sz="1400" dirty="0" smtClean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компетентности </a:t>
            </a: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родителей (законных представителей) в вопросах развития и образования, охраны и укрепления здоровья</a:t>
            </a:r>
            <a:r>
              <a:rPr lang="ru-RU" sz="1400" spc="5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детей;</a:t>
            </a:r>
          </a:p>
          <a:p>
            <a:pPr marL="342900" marR="1143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822960" algn="l"/>
              </a:tabLst>
            </a:pP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обеспечение преемственности целей, задач и содержания дошкольного общего и начального общего</a:t>
            </a:r>
            <a:r>
              <a:rPr lang="ru-RU" sz="1400" spc="-5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400" dirty="0">
                <a:latin typeface="+mj-lt"/>
                <a:ea typeface="Symbol" panose="05050102010706020507" pitchFamily="18" charset="2"/>
                <a:cs typeface="Symbol" panose="05050102010706020507" pitchFamily="18" charset="2"/>
              </a:rPr>
              <a:t>образования.</a:t>
            </a:r>
            <a:endParaRPr lang="ru-RU" sz="1400" dirty="0">
              <a:effectLst/>
              <a:latin typeface="+mj-lt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3844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1196752"/>
            <a:ext cx="8229600" cy="4967834"/>
          </a:xfrm>
        </p:spPr>
        <p:txBody>
          <a:bodyPr>
            <a:normAutofit fontScale="90000"/>
          </a:bodyPr>
          <a:lstStyle/>
          <a:p>
            <a:pPr marL="571500" lvl="0" indent="-571500" algn="l">
              <a:buFont typeface="Wingdings" panose="05000000000000000000" pitchFamily="2" charset="2"/>
              <a:buChar char="v"/>
            </a:pPr>
            <a:r>
              <a:rPr lang="ru-RU" b="1" dirty="0"/>
              <a:t>В соответствии с ФГОС ДО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chemeClr val="tx1"/>
                </a:solidFill>
              </a:rPr>
              <a:t>Программа </a:t>
            </a:r>
            <a:r>
              <a:rPr lang="ru-RU" sz="3600" b="1" dirty="0">
                <a:solidFill>
                  <a:schemeClr val="tx1"/>
                </a:solidFill>
              </a:rPr>
              <a:t>построена на следующих принципах</a:t>
            </a:r>
            <a:r>
              <a:rPr lang="ru-RU" sz="3600" b="1" dirty="0" smtClean="0">
                <a:solidFill>
                  <a:schemeClr val="tx1"/>
                </a:solidFill>
              </a:rPr>
              <a:t>: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2200" b="1" dirty="0">
                <a:solidFill>
                  <a:schemeClr val="tx1"/>
                </a:solidFill>
              </a:rPr>
              <a:t/>
            </a:r>
            <a:br>
              <a:rPr lang="ru-RU" sz="2200" b="1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1.</a:t>
            </a:r>
            <a:r>
              <a:rPr lang="ru-RU" sz="2200" b="1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Поддержка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разнообразия детства. </a:t>
            </a:r>
            <a:br>
              <a:rPr lang="ru-RU" sz="18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2. Сохранение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уникальности и </a:t>
            </a:r>
            <a:r>
              <a:rPr lang="ru-RU" sz="1800" dirty="0" err="1">
                <a:solidFill>
                  <a:schemeClr val="tx1"/>
                </a:solidFill>
                <a:cs typeface="Times New Roman" pitchFamily="18" charset="0"/>
              </a:rPr>
              <a:t>самоценности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 детства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как важного этапа в общем развитии человека.</a:t>
            </a:r>
            <a:br>
              <a:rPr lang="ru-RU" sz="18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3. Позитивная социализация.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4. Личностно-развивающий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и гуманистический характер 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взаимодействия.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5. Содействие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и сотрудничество детей и взрослых, признание ребенка полноценным участником (субъектом) образовательных отношений. </a:t>
            </a:r>
            <a:br>
              <a:rPr lang="ru-RU" sz="18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6. Сотрудничество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ДОУ с семьей. </a:t>
            </a:r>
            <a:br>
              <a:rPr lang="ru-RU" sz="18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7. Сетевое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взаимодействие с организациями социализации, образования, охраны здоровья и другими 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партнерами,</a:t>
            </a:r>
            <a:b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8. 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Возрастная адекватность образования. </a:t>
            </a:r>
            <a:br>
              <a:rPr lang="ru-RU" sz="18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9. Развивающее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вариативное образование. </a:t>
            </a:r>
            <a:br>
              <a:rPr lang="ru-RU" sz="18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10. 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Полнота содержания и интеграция отдельных образовательных областей. </a:t>
            </a:r>
            <a:br>
              <a:rPr lang="ru-RU" sz="18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cs typeface="Times New Roman" pitchFamily="18" charset="0"/>
              </a:rPr>
              <a:t>11. Инвариантность </a:t>
            </a:r>
            <a:r>
              <a:rPr lang="ru-RU" sz="1800" dirty="0">
                <a:solidFill>
                  <a:schemeClr val="tx1"/>
                </a:solidFill>
                <a:cs typeface="Times New Roman" pitchFamily="18" charset="0"/>
              </a:rPr>
              <a:t>ценностей и целей при вариативности средств реализации и достижения целей Программы.  </a:t>
            </a:r>
            <a:br>
              <a:rPr lang="ru-RU" sz="18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</TotalTime>
  <Words>941</Words>
  <Application>Microsoft Office PowerPoint</Application>
  <PresentationFormat>Экран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                  МУНИЦИПАЛЬНОЕ БЮДЖЕТНОЕ ДОШКОЛЬНОЕ ОБРАЗОВАТЕЛЬНОЕ УЧРЕЖДЕНИЕ  «ДЕТСКИЙ САД № 47» КОМБИНИРОВАННОГО ВИДА </vt:lpstr>
      <vt:lpstr>                  МУНИЦИПАЛЬНОЕ БЮДЖЕТНОЕ ДОШКОЛЬНОЕ ОБРАЗОВАТЕЛЬНОЕ УЧРЕЖДЕНИЕ  «ДЕТСКИЙ САД № 47» КОМБИНИРОВАННОГО ВИДА </vt:lpstr>
      <vt:lpstr>Презентация PowerPoint</vt:lpstr>
      <vt:lpstr>Презентация PowerPoint</vt:lpstr>
      <vt:lpstr>                                          Программа определяет содержание и организацию образовательной деятельности муниципального бюджетного дошкольного образовательного учреждения  «Детский сад №47» комбинированного вида  и обеспечивает развитие личности детей дошкольного возраста в различных видах  общения и деятельности с учетом их возрастных, индивидуальных психологических и физиологических особенностей.  Программа реализуется на государственном языке Российской Федерации.    Программа реализуется языке Российской Федерации   реализуется на государственном языке Российской Федерации.                   . </vt:lpstr>
      <vt:lpstr> Возрастные категории детей, на которых  ориентирована программа </vt:lpstr>
      <vt:lpstr>Программа направлена на:</vt:lpstr>
      <vt:lpstr>Приоритетные задачи Программы</vt:lpstr>
      <vt:lpstr>В соответствии с ФГОС ДО       Программа построена на следующих принципах:  1. Поддержка разнообразия детства.  2. Сохранение уникальности и самоценности  детства как важного этапа в общем развитии человека. 3. Позитивная социализация. 4. Личностно-развивающий и гуманистический характер взаимодействия. 5. Содействие и сотрудничество детей и взрослых, признание ребенка полноценным участником (субъектом) образовательных отношений.  6. Сотрудничество ДОУ с семьей.  7. Сетевое взаимодействие с организациями социализации, образования, охраны здоровья и другими партнерами, 8.  Возрастная адекватность образования.  9. Развивающее вариативное образование.  10.  Полнота содержания и интеграция отдельных образовательных областей.   11. Инвариантность ценностей и целей при вариативности средств реализации и достижения целей Программы.         </vt:lpstr>
      <vt:lpstr> Содержание Программы обеспечивает развитие личности, мотивации и способностей детей в различных видах деятельности и охватывает пять образовательных областей:</vt:lpstr>
      <vt:lpstr>Презентация PowerPoint</vt:lpstr>
      <vt:lpstr>Часть формируемая участниками  образовательных отношений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 МУНИЦИПАЛЬНОЕ БЮДЖЕТНОЕ ДОШКОЛЬНОЕ ОБРАЗОВАТЕЛЬНОЕ УЧРЕЖДЕНИЕ  «ДЕТСКИЙ САД № 36» КОМБИНИРОВАННОГО ВИДА </dc:title>
  <cp:lastModifiedBy>Admin</cp:lastModifiedBy>
  <cp:revision>38</cp:revision>
  <dcterms:modified xsi:type="dcterms:W3CDTF">2021-07-26T11:35:26Z</dcterms:modified>
</cp:coreProperties>
</file>